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260" r:id="rId3"/>
    <p:sldId id="281" r:id="rId4"/>
    <p:sldId id="262" r:id="rId5"/>
    <p:sldId id="261" r:id="rId6"/>
    <p:sldId id="282" r:id="rId7"/>
    <p:sldId id="264" r:id="rId8"/>
    <p:sldId id="265" r:id="rId9"/>
    <p:sldId id="267" r:id="rId10"/>
    <p:sldId id="268" r:id="rId11"/>
    <p:sldId id="266" r:id="rId12"/>
    <p:sldId id="269" r:id="rId13"/>
    <p:sldId id="283" r:id="rId14"/>
    <p:sldId id="284" r:id="rId15"/>
    <p:sldId id="285" r:id="rId16"/>
    <p:sldId id="287" r:id="rId17"/>
    <p:sldId id="286" r:id="rId18"/>
    <p:sldId id="288" r:id="rId19"/>
    <p:sldId id="289" r:id="rId20"/>
    <p:sldId id="290" r:id="rId21"/>
    <p:sldId id="293" r:id="rId22"/>
    <p:sldId id="292" r:id="rId23"/>
    <p:sldId id="294" r:id="rId24"/>
    <p:sldId id="296" r:id="rId25"/>
    <p:sldId id="295" r:id="rId26"/>
    <p:sldId id="297" r:id="rId27"/>
    <p:sldId id="270" r:id="rId28"/>
    <p:sldId id="271" r:id="rId29"/>
    <p:sldId id="272" r:id="rId30"/>
    <p:sldId id="274" r:id="rId31"/>
    <p:sldId id="275" r:id="rId32"/>
    <p:sldId id="276" r:id="rId33"/>
    <p:sldId id="277" r:id="rId34"/>
    <p:sldId id="278" r:id="rId35"/>
    <p:sldId id="27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2B82"/>
    <a:srgbClr val="FFCC00"/>
    <a:srgbClr val="009900"/>
    <a:srgbClr val="00CC00"/>
    <a:srgbClr val="FFFF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IQ 2014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2"/>
              <c:layout>
                <c:manualLayout>
                  <c:x val="-1.4755544403112315E-2"/>
                  <c:y val="1.250024606299212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Телевидение </c:v>
                </c:pt>
                <c:pt idx="1">
                  <c:v>Радио</c:v>
                </c:pt>
                <c:pt idx="2">
                  <c:v>Печатные СМИ</c:v>
                </c:pt>
                <c:pt idx="3">
                  <c:v>Наружная реклама</c:v>
                </c:pt>
                <c:pt idx="4">
                  <c:v>Интернет</c:v>
                </c:pt>
                <c:pt idx="5">
                  <c:v>Прочие</c:v>
                </c:pt>
                <c:pt idx="6">
                  <c:v>Рынок в целом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</c:v>
                </c:pt>
                <c:pt idx="1">
                  <c:v>7</c:v>
                </c:pt>
                <c:pt idx="2">
                  <c:v>-8</c:v>
                </c:pt>
                <c:pt idx="3">
                  <c:v>5</c:v>
                </c:pt>
                <c:pt idx="4">
                  <c:v>25</c:v>
                </c:pt>
                <c:pt idx="5">
                  <c:v>3</c:v>
                </c:pt>
                <c:pt idx="6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IH 2014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2"/>
              <c:layout>
                <c:manualLayout>
                  <c:x val="-1.5204249336280661E-2"/>
                  <c:y val="-3.1250000000001212E-3"/>
                </c:manualLayout>
              </c:layout>
              <c:showVal val="1"/>
            </c:dLbl>
            <c:dLbl>
              <c:idx val="4"/>
              <c:layout>
                <c:manualLayout>
                  <c:x val="7.2282496844613148E-3"/>
                  <c:y val="-3.1250000000000045E-3"/>
                </c:manualLayout>
              </c:layout>
              <c:showVal val="1"/>
            </c:dLbl>
            <c:dLbl>
              <c:idx val="5"/>
              <c:layout>
                <c:manualLayout>
                  <c:x val="-4.5612748008841989E-3"/>
                  <c:y val="1.875098425196852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Телевидение </c:v>
                </c:pt>
                <c:pt idx="1">
                  <c:v>Радио</c:v>
                </c:pt>
                <c:pt idx="2">
                  <c:v>Печатные СМИ</c:v>
                </c:pt>
                <c:pt idx="3">
                  <c:v>Наружная реклама</c:v>
                </c:pt>
                <c:pt idx="4">
                  <c:v>Интернет</c:v>
                </c:pt>
                <c:pt idx="5">
                  <c:v>Прочие</c:v>
                </c:pt>
                <c:pt idx="6">
                  <c:v>Рынок в целом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</c:v>
                </c:pt>
                <c:pt idx="1">
                  <c:v>6</c:v>
                </c:pt>
                <c:pt idx="2">
                  <c:v>-10</c:v>
                </c:pt>
                <c:pt idx="3">
                  <c:v>0</c:v>
                </c:pt>
                <c:pt idx="4">
                  <c:v>22</c:v>
                </c:pt>
                <c:pt idx="5">
                  <c:v>-4</c:v>
                </c:pt>
                <c:pt idx="6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I-IIIQ 2014</c:v>
                </c:pt>
              </c:strCache>
            </c:strRef>
          </c:tx>
          <c:dLbls>
            <c:dLbl>
              <c:idx val="2"/>
              <c:layout>
                <c:manualLayout>
                  <c:x val="2.0687356577238597E-3"/>
                  <c:y val="-3.1230314960630015E-3"/>
                </c:manualLayout>
              </c:layout>
              <c:showVal val="1"/>
            </c:dLbl>
            <c:dLbl>
              <c:idx val="4"/>
              <c:layout>
                <c:manualLayout>
                  <c:x val="1.3010849432030343E-2"/>
                  <c:y val="-3.1250000000000045E-3"/>
                </c:manualLayout>
              </c:layout>
              <c:showVal val="1"/>
            </c:dLbl>
            <c:dLbl>
              <c:idx val="5"/>
              <c:layout>
                <c:manualLayout>
                  <c:x val="-4.5612748008841989E-3"/>
                  <c:y val="0"/>
                </c:manualLayout>
              </c:layout>
              <c:showVal val="1"/>
            </c:dLbl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400" b="0" cap="none" spc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Телевидение </c:v>
                </c:pt>
                <c:pt idx="1">
                  <c:v>Радио</c:v>
                </c:pt>
                <c:pt idx="2">
                  <c:v>Печатные СМИ</c:v>
                </c:pt>
                <c:pt idx="3">
                  <c:v>Наружная реклама</c:v>
                </c:pt>
                <c:pt idx="4">
                  <c:v>Интернет</c:v>
                </c:pt>
                <c:pt idx="5">
                  <c:v>Прочие</c:v>
                </c:pt>
                <c:pt idx="6">
                  <c:v>Рынок в целом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-10</c:v>
                </c:pt>
                <c:pt idx="3">
                  <c:v>2</c:v>
                </c:pt>
                <c:pt idx="4">
                  <c:v>20</c:v>
                </c:pt>
                <c:pt idx="5">
                  <c:v>-5</c:v>
                </c:pt>
                <c:pt idx="6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2"/>
              <c:layout>
                <c:manualLayout>
                  <c:x val="2.1285949070792953E-2"/>
                  <c:y val="-6.2497539370078856E-3"/>
                </c:manualLayout>
              </c:layout>
              <c:showVal val="1"/>
            </c:dLbl>
            <c:dLbl>
              <c:idx val="4"/>
              <c:layout>
                <c:manualLayout>
                  <c:x val="1.3683824402652617E-2"/>
                  <c:y val="0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400" b="0" i="0" u="none" strike="noStrike" kern="1200" cap="none" spc="0" baseline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Телевидение </c:v>
                </c:pt>
                <c:pt idx="1">
                  <c:v>Радио</c:v>
                </c:pt>
                <c:pt idx="2">
                  <c:v>Печатные СМИ</c:v>
                </c:pt>
                <c:pt idx="3">
                  <c:v>Наружная реклама</c:v>
                </c:pt>
                <c:pt idx="4">
                  <c:v>Интернет</c:v>
                </c:pt>
                <c:pt idx="5">
                  <c:v>Прочие</c:v>
                </c:pt>
                <c:pt idx="6">
                  <c:v>Рынок в целом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-11</c:v>
                </c:pt>
                <c:pt idx="3">
                  <c:v>0</c:v>
                </c:pt>
                <c:pt idx="4">
                  <c:v>18</c:v>
                </c:pt>
                <c:pt idx="5">
                  <c:v>-9</c:v>
                </c:pt>
                <c:pt idx="6">
                  <c:v>4</c:v>
                </c:pt>
              </c:numCache>
            </c:numRef>
          </c:val>
        </c:ser>
        <c:dLbls/>
        <c:axId val="103257984"/>
        <c:axId val="103259520"/>
      </c:barChart>
      <c:catAx>
        <c:axId val="103257984"/>
        <c:scaling>
          <c:orientation val="minMax"/>
        </c:scaling>
        <c:axPos val="b"/>
        <c:tickLblPos val="high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03259520"/>
        <c:crosses val="autoZero"/>
        <c:auto val="1"/>
        <c:lblAlgn val="ctr"/>
        <c:lblOffset val="100"/>
      </c:catAx>
      <c:valAx>
        <c:axId val="1032595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32579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1"/>
          <c:order val="1"/>
          <c:tx>
            <c:strRef>
              <c:f>Лист1!$C$1</c:f>
              <c:strCache>
                <c:ptCount val="1"/>
                <c:pt idx="0">
                  <c:v>Телевидение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2009 vs 2008 </c:v>
                </c:pt>
                <c:pt idx="1">
                  <c:v>2010 vs 2009 </c:v>
                </c:pt>
                <c:pt idx="2">
                  <c:v>2011 vs 2010 </c:v>
                </c:pt>
                <c:pt idx="3">
                  <c:v>2012 vs 2011</c:v>
                </c:pt>
                <c:pt idx="4">
                  <c:v>2013 vs 2012</c:v>
                </c:pt>
                <c:pt idx="5">
                  <c:v>2014 vs 2013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-18</c:v>
                </c:pt>
                <c:pt idx="1">
                  <c:v>15</c:v>
                </c:pt>
                <c:pt idx="2">
                  <c:v>18</c:v>
                </c:pt>
                <c:pt idx="3">
                  <c:v>9</c:v>
                </c:pt>
                <c:pt idx="4">
                  <c:v>9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Радио</c:v>
                </c:pt>
              </c:strCache>
            </c:strRef>
          </c:tx>
          <c:dLbls>
            <c:dLbl>
              <c:idx val="0"/>
              <c:layout>
                <c:manualLayout>
                  <c:x val="-1.4456499368922581E-2"/>
                  <c:y val="-7.017353010159373E-3"/>
                </c:manualLayout>
              </c:layout>
              <c:showVal val="1"/>
            </c:dLbl>
            <c:dLbl>
              <c:idx val="1"/>
              <c:layout>
                <c:manualLayout>
                  <c:x val="1.4456499368922593E-3"/>
                  <c:y val="-2.4098595526422992E-2"/>
                </c:manualLayout>
              </c:layout>
              <c:showVal val="1"/>
            </c:dLbl>
            <c:dLbl>
              <c:idx val="2"/>
              <c:layout>
                <c:manualLayout>
                  <c:x val="1.4456499368922593E-3"/>
                  <c:y val="-3.3830538890740489E-2"/>
                </c:manualLayout>
              </c:layout>
              <c:showVal val="1"/>
            </c:dLbl>
            <c:dLbl>
              <c:idx val="4"/>
              <c:layout>
                <c:manualLayout>
                  <c:x val="-1.4456499368922593E-3"/>
                  <c:y val="-3.1844455554321152E-2"/>
                </c:manualLayout>
              </c:layout>
              <c:showVal val="1"/>
            </c:dLbl>
            <c:dLbl>
              <c:idx val="5"/>
              <c:layout>
                <c:manualLayout>
                  <c:x val="-4.3369498106766748E-3"/>
                  <c:y val="-2.939488205014257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2009 vs 2008 </c:v>
                </c:pt>
                <c:pt idx="1">
                  <c:v>2010 vs 2009 </c:v>
                </c:pt>
                <c:pt idx="2">
                  <c:v>2011 vs 2010 </c:v>
                </c:pt>
                <c:pt idx="3">
                  <c:v>2012 vs 2011</c:v>
                </c:pt>
                <c:pt idx="4">
                  <c:v>2013 vs 2012</c:v>
                </c:pt>
                <c:pt idx="5">
                  <c:v>2014 vs 2013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-29</c:v>
                </c:pt>
                <c:pt idx="1">
                  <c:v>11</c:v>
                </c:pt>
                <c:pt idx="2">
                  <c:v>15</c:v>
                </c:pt>
                <c:pt idx="3">
                  <c:v>23</c:v>
                </c:pt>
                <c:pt idx="4">
                  <c:v>13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Пресса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2009 vs 2008 </c:v>
                </c:pt>
                <c:pt idx="1">
                  <c:v>2010 vs 2009 </c:v>
                </c:pt>
                <c:pt idx="2">
                  <c:v>2011 vs 2010 </c:v>
                </c:pt>
                <c:pt idx="3">
                  <c:v>2012 vs 2011</c:v>
                </c:pt>
                <c:pt idx="4">
                  <c:v>2013 vs 2012</c:v>
                </c:pt>
                <c:pt idx="5">
                  <c:v>2014 vs 2013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-44</c:v>
                </c:pt>
                <c:pt idx="1">
                  <c:v>7</c:v>
                </c:pt>
                <c:pt idx="2">
                  <c:v>6</c:v>
                </c:pt>
                <c:pt idx="3">
                  <c:v>2</c:v>
                </c:pt>
                <c:pt idx="4">
                  <c:v>-1</c:v>
                </c:pt>
                <c:pt idx="5">
                  <c:v>-11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ООН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2009 vs 2008 </c:v>
                </c:pt>
                <c:pt idx="1">
                  <c:v>2010 vs 2009 </c:v>
                </c:pt>
                <c:pt idx="2">
                  <c:v>2011 vs 2010 </c:v>
                </c:pt>
                <c:pt idx="3">
                  <c:v>2012 vs 2011</c:v>
                </c:pt>
                <c:pt idx="4">
                  <c:v>2013 vs 2012</c:v>
                </c:pt>
                <c:pt idx="5">
                  <c:v>2014 vs 2013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-4</c:v>
                </c:pt>
                <c:pt idx="1">
                  <c:v>18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Интернет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2009 vs 2008 </c:v>
                </c:pt>
                <c:pt idx="1">
                  <c:v>2010 vs 2009 </c:v>
                </c:pt>
                <c:pt idx="2">
                  <c:v>2011 vs 2010 </c:v>
                </c:pt>
                <c:pt idx="3">
                  <c:v>2012 vs 2011</c:v>
                </c:pt>
                <c:pt idx="4">
                  <c:v>2013 vs 2012</c:v>
                </c:pt>
                <c:pt idx="5">
                  <c:v>2014 vs 2013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9</c:v>
                </c:pt>
                <c:pt idx="1">
                  <c:v>4</c:v>
                </c:pt>
                <c:pt idx="2">
                  <c:v>56</c:v>
                </c:pt>
                <c:pt idx="3">
                  <c:v>35</c:v>
                </c:pt>
                <c:pt idx="4">
                  <c:v>27</c:v>
                </c:pt>
                <c:pt idx="5">
                  <c:v>18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2009 vs 2008 </c:v>
                </c:pt>
                <c:pt idx="1">
                  <c:v>2010 vs 2009 </c:v>
                </c:pt>
                <c:pt idx="2">
                  <c:v>2011 vs 2010 </c:v>
                </c:pt>
                <c:pt idx="3">
                  <c:v>2012 vs 2011</c:v>
                </c:pt>
                <c:pt idx="4">
                  <c:v>2013 vs 2012</c:v>
                </c:pt>
                <c:pt idx="5">
                  <c:v>2014 vs 2013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-19</c:v>
                </c:pt>
                <c:pt idx="1">
                  <c:v>41</c:v>
                </c:pt>
                <c:pt idx="2">
                  <c:v>32</c:v>
                </c:pt>
                <c:pt idx="3">
                  <c:v>14</c:v>
                </c:pt>
                <c:pt idx="4">
                  <c:v>16</c:v>
                </c:pt>
                <c:pt idx="5">
                  <c:v>-9</c:v>
                </c:pt>
              </c:numCache>
            </c:numRef>
          </c:val>
        </c:ser>
        <c:dLbls/>
        <c:axId val="111700608"/>
        <c:axId val="111714688"/>
      </c:barChar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Рынок в целом</c:v>
                </c:pt>
              </c:strCache>
            </c:strRef>
          </c:tx>
          <c:spPr>
            <a:ln w="38100">
              <a:solidFill>
                <a:srgbClr val="FFCC00"/>
              </a:solidFill>
            </a:ln>
          </c:spPr>
          <c:marker>
            <c:symbol val="circle"/>
            <c:size val="7"/>
            <c:spPr>
              <a:solidFill>
                <a:srgbClr val="FFCC00"/>
              </a:solidFill>
            </c:spPr>
          </c:marker>
          <c:dLbls>
            <c:dLbl>
              <c:idx val="0"/>
              <c:layout>
                <c:manualLayout>
                  <c:x val="-1.4456499368922581E-2"/>
                  <c:y val="1.9597166672838829E-2"/>
                </c:manualLayout>
              </c:layout>
              <c:showVal val="1"/>
            </c:dLbl>
            <c:dLbl>
              <c:idx val="1"/>
              <c:layout>
                <c:manualLayout>
                  <c:x val="-2.0239099116491611E-2"/>
                  <c:y val="-6.3026947623103582E-2"/>
                </c:manualLayout>
              </c:layout>
              <c:showVal val="1"/>
            </c:dLbl>
            <c:dLbl>
              <c:idx val="2"/>
              <c:layout>
                <c:manualLayout>
                  <c:x val="-2.1684749053383891E-2"/>
                  <c:y val="-4.8329506598032305E-2"/>
                </c:manualLayout>
              </c:layout>
              <c:showVal val="1"/>
            </c:dLbl>
            <c:dLbl>
              <c:idx val="3"/>
              <c:layout>
                <c:manualLayout>
                  <c:x val="-2.1684749053383891E-2"/>
                  <c:y val="-2.6945308545964088E-2"/>
                </c:manualLayout>
              </c:layout>
              <c:showVal val="1"/>
            </c:dLbl>
            <c:dLbl>
              <c:idx val="4"/>
              <c:layout>
                <c:manualLayout>
                  <c:x val="-2.3130398990276132E-2"/>
                  <c:y val="-5.8789764100285163E-2"/>
                </c:manualLayout>
              </c:layout>
              <c:showVal val="1"/>
            </c:dLbl>
            <c:dLbl>
              <c:idx val="5"/>
              <c:layout>
                <c:manualLayout>
                  <c:x val="-2.168486288408748E-2"/>
                  <c:y val="-3.91931760668568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</c:dLbls>
          <c:trendline>
            <c:spPr>
              <a:ln w="25400">
                <a:solidFill>
                  <a:schemeClr val="bg1"/>
                </a:solidFill>
                <a:prstDash val="dash"/>
              </a:ln>
            </c:spPr>
            <c:trendlineType val="poly"/>
            <c:order val="2"/>
          </c:trendline>
          <c:cat>
            <c:strRef>
              <c:f>Лист1!$A$2:$A$7</c:f>
              <c:strCache>
                <c:ptCount val="6"/>
                <c:pt idx="0">
                  <c:v>2009 vs 2008 </c:v>
                </c:pt>
                <c:pt idx="1">
                  <c:v>2010 vs 2009 </c:v>
                </c:pt>
                <c:pt idx="2">
                  <c:v>2011 vs 2010 </c:v>
                </c:pt>
                <c:pt idx="3">
                  <c:v>2012 vs 2011</c:v>
                </c:pt>
                <c:pt idx="4">
                  <c:v>2013 vs 2012</c:v>
                </c:pt>
                <c:pt idx="5">
                  <c:v>2014 vs 2013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-27</c:v>
                </c:pt>
                <c:pt idx="1">
                  <c:v>16</c:v>
                </c:pt>
                <c:pt idx="2">
                  <c:v>23</c:v>
                </c:pt>
                <c:pt idx="3">
                  <c:v>13</c:v>
                </c:pt>
                <c:pt idx="4">
                  <c:v>10</c:v>
                </c:pt>
                <c:pt idx="5">
                  <c:v>4</c:v>
                </c:pt>
              </c:numCache>
            </c:numRef>
          </c:val>
        </c:ser>
        <c:dLbls/>
        <c:marker val="1"/>
        <c:axId val="111717760"/>
        <c:axId val="111716224"/>
      </c:lineChart>
      <c:catAx>
        <c:axId val="111700608"/>
        <c:scaling>
          <c:orientation val="minMax"/>
        </c:scaling>
        <c:axPos val="b"/>
        <c:tickLblPos val="low"/>
        <c:crossAx val="111714688"/>
        <c:crosses val="autoZero"/>
        <c:auto val="1"/>
        <c:lblAlgn val="ctr"/>
        <c:lblOffset val="100"/>
      </c:catAx>
      <c:valAx>
        <c:axId val="1117146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1700608"/>
        <c:crosses val="autoZero"/>
        <c:crossBetween val="between"/>
      </c:valAx>
      <c:valAx>
        <c:axId val="111716224"/>
        <c:scaling>
          <c:orientation val="minMax"/>
        </c:scaling>
        <c:axPos val="r"/>
        <c:numFmt formatCode="General" sourceLinked="1"/>
        <c:tickLblPos val="nextTo"/>
        <c:crossAx val="111717760"/>
        <c:crosses val="max"/>
        <c:crossBetween val="between"/>
      </c:valAx>
      <c:catAx>
        <c:axId val="111717760"/>
        <c:scaling>
          <c:orientation val="minMax"/>
        </c:scaling>
        <c:delete val="1"/>
        <c:axPos val="b"/>
        <c:tickLblPos val="none"/>
        <c:crossAx val="111716224"/>
        <c:crosses val="autoZero"/>
        <c:auto val="1"/>
        <c:lblAlgn val="ctr"/>
        <c:lblOffset val="100"/>
      </c:catAx>
    </c:plotArea>
    <c:legend>
      <c:legendPos val="t"/>
      <c:layout/>
    </c:legend>
    <c:plotVisOnly val="1"/>
    <c:dispBlanksAs val="gap"/>
  </c:chart>
  <c:txPr>
    <a:bodyPr/>
    <a:lstStyle/>
    <a:p>
      <a:pPr>
        <a:defRPr sz="1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1.6195950363179987E-2"/>
          <c:y val="0.1524441225401402"/>
          <c:w val="0.96760809927364411"/>
          <c:h val="0.8190256839754327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25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none"/>
          </c:marker>
          <c:cat>
            <c:numRef>
              <c:f>Лист1!$A$2:$A$57</c:f>
              <c:numCache>
                <c:formatCode>General</c:formatCode>
                <c:ptCount val="5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</c:numCache>
            </c:numRef>
          </c:cat>
          <c:val>
            <c:numRef>
              <c:f>Лист1!$B$2:$B$57</c:f>
              <c:numCache>
                <c:formatCode>0%</c:formatCode>
                <c:ptCount val="56"/>
                <c:pt idx="0">
                  <c:v>0</c:v>
                </c:pt>
                <c:pt idx="1">
                  <c:v>1.9599999999999999E-2</c:v>
                </c:pt>
                <c:pt idx="2">
                  <c:v>4.6156825599999757E-2</c:v>
                </c:pt>
                <c:pt idx="3">
                  <c:v>6.2138130472959956E-2</c:v>
                </c:pt>
                <c:pt idx="4">
                  <c:v>8.3791841002124764E-2</c:v>
                </c:pt>
                <c:pt idx="5">
                  <c:v>9.6822560667558205E-2</c:v>
                </c:pt>
                <c:pt idx="6">
                  <c:v>0.11447840503477204</c:v>
                </c:pt>
                <c:pt idx="7">
                  <c:v>0.12510329808004653</c:v>
                </c:pt>
                <c:pt idx="8">
                  <c:v>0.13949939153015037</c:v>
                </c:pt>
                <c:pt idx="9">
                  <c:v>0.14816263923418438</c:v>
                </c:pt>
                <c:pt idx="10">
                  <c:v>0.15990082078549753</c:v>
                </c:pt>
                <c:pt idx="11">
                  <c:v>0.16696459643591291</c:v>
                </c:pt>
                <c:pt idx="12">
                  <c:v>0.17653558919232595</c:v>
                </c:pt>
                <c:pt idx="13">
                  <c:v>0.18229519899964591</c:v>
                </c:pt>
                <c:pt idx="14">
                  <c:v>0.19009912518215069</c:v>
                </c:pt>
                <c:pt idx="15">
                  <c:v>0.19479535376787163</c:v>
                </c:pt>
                <c:pt idx="16">
                  <c:v>0.20115846211117044</c:v>
                </c:pt>
                <c:pt idx="17">
                  <c:v>0.20498763868165434</c:v>
                </c:pt>
                <c:pt idx="18">
                  <c:v>0.2101759434966522</c:v>
                </c:pt>
                <c:pt idx="19">
                  <c:v>0.21329814952651632</c:v>
                </c:pt>
                <c:pt idx="20">
                  <c:v>0.21752855161949144</c:v>
                </c:pt>
                <c:pt idx="21">
                  <c:v>0.22007431317252271</c:v>
                </c:pt>
                <c:pt idx="22">
                  <c:v>0.22352366753900488</c:v>
                </c:pt>
                <c:pt idx="23">
                  <c:v>0.22559941200394695</c:v>
                </c:pt>
                <c:pt idx="24">
                  <c:v>0.22841192137872401</c:v>
                </c:pt>
                <c:pt idx="25">
                  <c:v>0.23010442674263201</c:v>
                </c:pt>
                <c:pt idx="26">
                  <c:v>0.23239767009856932</c:v>
                </c:pt>
                <c:pt idx="27">
                  <c:v>0.23377769276284174</c:v>
                </c:pt>
                <c:pt idx="28">
                  <c:v>0.23564754078422659</c:v>
                </c:pt>
                <c:pt idx="29">
                  <c:v>0.23677277358674209</c:v>
                </c:pt>
                <c:pt idx="30">
                  <c:v>0.23829739661204175</c:v>
                </c:pt>
                <c:pt idx="31">
                  <c:v>0.23921488071765723</c:v>
                </c:pt>
                <c:pt idx="32">
                  <c:v>0.24045801670661621</c:v>
                </c:pt>
                <c:pt idx="33">
                  <c:v>0.24120610819681859</c:v>
                </c:pt>
                <c:pt idx="34">
                  <c:v>0.24221972734161942</c:v>
                </c:pt>
                <c:pt idx="35">
                  <c:v>0.24282970071803645</c:v>
                </c:pt>
                <c:pt idx="36">
                  <c:v>0.24365617809447274</c:v>
                </c:pt>
                <c:pt idx="37">
                  <c:v>0.24415353373186621</c:v>
                </c:pt>
                <c:pt idx="38">
                  <c:v>0.24482742081979644</c:v>
                </c:pt>
                <c:pt idx="39">
                  <c:v>0.24523295102752568</c:v>
                </c:pt>
                <c:pt idx="40">
                  <c:v>0.24578242016028892</c:v>
                </c:pt>
                <c:pt idx="41">
                  <c:v>0.24611307841972124</c:v>
                </c:pt>
                <c:pt idx="42">
                  <c:v>0.24656110054875041</c:v>
                </c:pt>
                <c:pt idx="43">
                  <c:v>0.24683071026572828</c:v>
                </c:pt>
                <c:pt idx="44">
                  <c:v>0.24719601527765939</c:v>
                </c:pt>
                <c:pt idx="45">
                  <c:v>0.24741584767989286</c:v>
                </c:pt>
                <c:pt idx="46">
                  <c:v>0.24771370741291737</c:v>
                </c:pt>
                <c:pt idx="47">
                  <c:v>0.24789295275174394</c:v>
                </c:pt>
                <c:pt idx="48">
                  <c:v>0.2481358194457664</c:v>
                </c:pt>
                <c:pt idx="49">
                  <c:v>0.24828197120121828</c:v>
                </c:pt>
                <c:pt idx="50">
                  <c:v>0.24847999807268231</c:v>
                </c:pt>
                <c:pt idx="51">
                  <c:v>0.24859916622378286</c:v>
                </c:pt>
                <c:pt idx="52">
                  <c:v>0.24876063192816494</c:v>
                </c:pt>
                <c:pt idx="53">
                  <c:v>0.24885779838499691</c:v>
                </c:pt>
                <c:pt idx="54">
                  <c:v>0.24898945311195067</c:v>
                </c:pt>
                <c:pt idx="55">
                  <c:v>0.24906867998797191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</c:v>
                </c:pt>
              </c:strCache>
            </c:strRef>
          </c:tx>
          <c:marker>
            <c:symbol val="none"/>
          </c:marker>
          <c:cat>
            <c:numRef>
              <c:f>Лист1!$A$2:$A$57</c:f>
              <c:numCache>
                <c:formatCode>General</c:formatCode>
                <c:ptCount val="5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</c:numCache>
            </c:numRef>
          </c:cat>
          <c:val>
            <c:numRef>
              <c:f>Лист1!$C$2:$C$57</c:f>
              <c:numCache>
                <c:formatCode>0%</c:formatCode>
                <c:ptCount val="56"/>
                <c:pt idx="0">
                  <c:v>0</c:v>
                </c:pt>
                <c:pt idx="1">
                  <c:v>3.1360000000000006E-2</c:v>
                </c:pt>
                <c:pt idx="2">
                  <c:v>7.3850920960000094E-2</c:v>
                </c:pt>
                <c:pt idx="3">
                  <c:v>9.942100875673647E-2</c:v>
                </c:pt>
                <c:pt idx="4">
                  <c:v>0.13406694560339971</c:v>
                </c:pt>
                <c:pt idx="5">
                  <c:v>0.15491609706809531</c:v>
                </c:pt>
                <c:pt idx="6">
                  <c:v>0.18316544805563745</c:v>
                </c:pt>
                <c:pt idx="7">
                  <c:v>0.20016527692807437</c:v>
                </c:pt>
                <c:pt idx="8">
                  <c:v>0.22319902644823689</c:v>
                </c:pt>
                <c:pt idx="9">
                  <c:v>0.23706022277469521</c:v>
                </c:pt>
                <c:pt idx="10">
                  <c:v>0.25584131325679271</c:v>
                </c:pt>
                <c:pt idx="11">
                  <c:v>0.26714335429746022</c:v>
                </c:pt>
                <c:pt idx="12">
                  <c:v>0.28245694270771787</c:v>
                </c:pt>
                <c:pt idx="13">
                  <c:v>0.29167231839943586</c:v>
                </c:pt>
                <c:pt idx="14">
                  <c:v>0.30415860029144426</c:v>
                </c:pt>
                <c:pt idx="15">
                  <c:v>0.31167256602859367</c:v>
                </c:pt>
                <c:pt idx="16">
                  <c:v>0.32185353937787736</c:v>
                </c:pt>
                <c:pt idx="17">
                  <c:v>0.32798022189065318</c:v>
                </c:pt>
                <c:pt idx="18">
                  <c:v>0.33628150959464875</c:v>
                </c:pt>
                <c:pt idx="19">
                  <c:v>0.34127703924242381</c:v>
                </c:pt>
                <c:pt idx="20">
                  <c:v>0.34804568259118479</c:v>
                </c:pt>
                <c:pt idx="21">
                  <c:v>0.35211890107603638</c:v>
                </c:pt>
                <c:pt idx="22">
                  <c:v>0.35763786806240788</c:v>
                </c:pt>
                <c:pt idx="23">
                  <c:v>0.36095905920631499</c:v>
                </c:pt>
                <c:pt idx="24">
                  <c:v>0.36545907420596097</c:v>
                </c:pt>
                <c:pt idx="25">
                  <c:v>0.36816708278821131</c:v>
                </c:pt>
                <c:pt idx="26">
                  <c:v>0.37183627215771398</c:v>
                </c:pt>
                <c:pt idx="27">
                  <c:v>0.37404430842054648</c:v>
                </c:pt>
                <c:pt idx="28">
                  <c:v>0.3770360652547653</c:v>
                </c:pt>
                <c:pt idx="29">
                  <c:v>0.37883643773878944</c:v>
                </c:pt>
                <c:pt idx="30">
                  <c:v>0.38127583457926612</c:v>
                </c:pt>
                <c:pt idx="31">
                  <c:v>0.38274380914825196</c:v>
                </c:pt>
                <c:pt idx="32">
                  <c:v>0.38473282673058584</c:v>
                </c:pt>
                <c:pt idx="33">
                  <c:v>0.385929773114914</c:v>
                </c:pt>
                <c:pt idx="34">
                  <c:v>0.38755156374659316</c:v>
                </c:pt>
                <c:pt idx="35">
                  <c:v>0.38852752114886296</c:v>
                </c:pt>
                <c:pt idx="36">
                  <c:v>0.38984988495115902</c:v>
                </c:pt>
                <c:pt idx="37">
                  <c:v>0.39064565397098588</c:v>
                </c:pt>
                <c:pt idx="38">
                  <c:v>0.39172387331167857</c:v>
                </c:pt>
                <c:pt idx="39">
                  <c:v>0.39237272164404507</c:v>
                </c:pt>
                <c:pt idx="40">
                  <c:v>0.39325187225646291</c:v>
                </c:pt>
                <c:pt idx="41">
                  <c:v>0.39378092547155641</c:v>
                </c:pt>
                <c:pt idx="42">
                  <c:v>0.39449776087800364</c:v>
                </c:pt>
                <c:pt idx="43">
                  <c:v>0.39492913642516531</c:v>
                </c:pt>
                <c:pt idx="44">
                  <c:v>0.39551362444425814</c:v>
                </c:pt>
                <c:pt idx="45">
                  <c:v>0.39586535628782915</c:v>
                </c:pt>
                <c:pt idx="46">
                  <c:v>0.39634193186067018</c:v>
                </c:pt>
                <c:pt idx="47">
                  <c:v>0.39662872440279162</c:v>
                </c:pt>
                <c:pt idx="48">
                  <c:v>0.39701731111322885</c:v>
                </c:pt>
                <c:pt idx="49">
                  <c:v>0.39725115392194932</c:v>
                </c:pt>
                <c:pt idx="50">
                  <c:v>0.39756799691629241</c:v>
                </c:pt>
                <c:pt idx="51">
                  <c:v>0.39775866595805809</c:v>
                </c:pt>
                <c:pt idx="52">
                  <c:v>0.39801701108506737</c:v>
                </c:pt>
                <c:pt idx="53">
                  <c:v>0.39817247741599837</c:v>
                </c:pt>
                <c:pt idx="54">
                  <c:v>0.39838312497912115</c:v>
                </c:pt>
                <c:pt idx="55">
                  <c:v>0.39850988798076059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</c:v>
                </c:pt>
              </c:strCache>
            </c:strRef>
          </c:tx>
          <c:spPr>
            <a:ln>
              <a:solidFill>
                <a:srgbClr val="FFCC00"/>
              </a:solidFill>
            </a:ln>
          </c:spPr>
          <c:marker>
            <c:symbol val="none"/>
          </c:marker>
          <c:cat>
            <c:numRef>
              <c:f>Лист1!$A$2:$A$57</c:f>
              <c:numCache>
                <c:formatCode>General</c:formatCode>
                <c:ptCount val="5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</c:numCache>
            </c:numRef>
          </c:cat>
          <c:val>
            <c:numRef>
              <c:f>Лист1!$D$2:$D$57</c:f>
              <c:numCache>
                <c:formatCode>0%</c:formatCode>
                <c:ptCount val="56"/>
                <c:pt idx="0">
                  <c:v>0</c:v>
                </c:pt>
                <c:pt idx="1">
                  <c:v>3.920000000000004E-2</c:v>
                </c:pt>
                <c:pt idx="2">
                  <c:v>9.2313651199999999E-2</c:v>
                </c:pt>
                <c:pt idx="3">
                  <c:v>0.12427626094592124</c:v>
                </c:pt>
                <c:pt idx="4">
                  <c:v>0.1675836820042495</c:v>
                </c:pt>
                <c:pt idx="5">
                  <c:v>0.19364512133511633</c:v>
                </c:pt>
                <c:pt idx="6">
                  <c:v>0.22895681006954538</c:v>
                </c:pt>
                <c:pt idx="7">
                  <c:v>0.25020659616009305</c:v>
                </c:pt>
                <c:pt idx="8">
                  <c:v>0.27899878306029885</c:v>
                </c:pt>
                <c:pt idx="9">
                  <c:v>0.29632527846836898</c:v>
                </c:pt>
                <c:pt idx="10">
                  <c:v>0.31980164157099294</c:v>
                </c:pt>
                <c:pt idx="11">
                  <c:v>0.33392919287182893</c:v>
                </c:pt>
                <c:pt idx="12">
                  <c:v>0.35307117838465191</c:v>
                </c:pt>
                <c:pt idx="13">
                  <c:v>0.36459039799929466</c:v>
                </c:pt>
                <c:pt idx="14">
                  <c:v>0.38019825036430088</c:v>
                </c:pt>
                <c:pt idx="15">
                  <c:v>0.38959070753573982</c:v>
                </c:pt>
                <c:pt idx="16">
                  <c:v>0.40231692422234422</c:v>
                </c:pt>
                <c:pt idx="17">
                  <c:v>0.40997527736331135</c:v>
                </c:pt>
                <c:pt idx="18">
                  <c:v>0.42035188699330639</c:v>
                </c:pt>
                <c:pt idx="19">
                  <c:v>0.42659629905302932</c:v>
                </c:pt>
                <c:pt idx="20">
                  <c:v>0.43505710323898306</c:v>
                </c:pt>
                <c:pt idx="21">
                  <c:v>0.44014862634504531</c:v>
                </c:pt>
                <c:pt idx="22">
                  <c:v>0.44704733507800976</c:v>
                </c:pt>
                <c:pt idx="23">
                  <c:v>0.4511988240078938</c:v>
                </c:pt>
                <c:pt idx="24">
                  <c:v>0.45682384275745097</c:v>
                </c:pt>
                <c:pt idx="25">
                  <c:v>0.46020885348526402</c:v>
                </c:pt>
                <c:pt idx="26">
                  <c:v>0.46479534019713586</c:v>
                </c:pt>
                <c:pt idx="27">
                  <c:v>0.46755538552568332</c:v>
                </c:pt>
                <c:pt idx="28">
                  <c:v>0.47129508156845085</c:v>
                </c:pt>
                <c:pt idx="29">
                  <c:v>0.47354554717348418</c:v>
                </c:pt>
                <c:pt idx="30">
                  <c:v>0.47659479322408344</c:v>
                </c:pt>
                <c:pt idx="31">
                  <c:v>0.47842976143531457</c:v>
                </c:pt>
                <c:pt idx="32">
                  <c:v>0.4809160334132323</c:v>
                </c:pt>
                <c:pt idx="33">
                  <c:v>0.48241221639363741</c:v>
                </c:pt>
                <c:pt idx="34">
                  <c:v>0.48443945468323879</c:v>
                </c:pt>
                <c:pt idx="35">
                  <c:v>0.48565940143607289</c:v>
                </c:pt>
                <c:pt idx="36">
                  <c:v>0.48731235618894853</c:v>
                </c:pt>
                <c:pt idx="37">
                  <c:v>0.48830706746373231</c:v>
                </c:pt>
                <c:pt idx="38">
                  <c:v>0.48965484163959438</c:v>
                </c:pt>
                <c:pt idx="39">
                  <c:v>0.49046590205505147</c:v>
                </c:pt>
                <c:pt idx="40">
                  <c:v>0.49156484032057762</c:v>
                </c:pt>
                <c:pt idx="41">
                  <c:v>0.49222615683944587</c:v>
                </c:pt>
                <c:pt idx="42">
                  <c:v>0.49312220109750438</c:v>
                </c:pt>
                <c:pt idx="43">
                  <c:v>0.49366142053145656</c:v>
                </c:pt>
                <c:pt idx="44">
                  <c:v>0.49439203055531877</c:v>
                </c:pt>
                <c:pt idx="45">
                  <c:v>0.49483169535978577</c:v>
                </c:pt>
                <c:pt idx="46">
                  <c:v>0.49542741482583452</c:v>
                </c:pt>
                <c:pt idx="47">
                  <c:v>0.49578590550348867</c:v>
                </c:pt>
                <c:pt idx="48">
                  <c:v>0.4962716388915327</c:v>
                </c:pt>
                <c:pt idx="49">
                  <c:v>0.49656394240243656</c:v>
                </c:pt>
                <c:pt idx="50">
                  <c:v>0.49695999614536462</c:v>
                </c:pt>
                <c:pt idx="51">
                  <c:v>0.49719833244756578</c:v>
                </c:pt>
                <c:pt idx="52">
                  <c:v>0.49752126385633161</c:v>
                </c:pt>
                <c:pt idx="53">
                  <c:v>0.49771559676999338</c:v>
                </c:pt>
                <c:pt idx="54">
                  <c:v>0.49797890622390145</c:v>
                </c:pt>
                <c:pt idx="55">
                  <c:v>0.49813735997594338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55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Лист1!$A$2:$A$57</c:f>
              <c:numCache>
                <c:formatCode>General</c:formatCode>
                <c:ptCount val="5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</c:numCache>
            </c:numRef>
          </c:cat>
          <c:val>
            <c:numRef>
              <c:f>Лист1!$E$2:$E$57</c:f>
              <c:numCache>
                <c:formatCode>0%</c:formatCode>
                <c:ptCount val="56"/>
                <c:pt idx="0">
                  <c:v>0</c:v>
                </c:pt>
                <c:pt idx="1">
                  <c:v>4.3120000000000006E-2</c:v>
                </c:pt>
                <c:pt idx="2">
                  <c:v>0.10154501632</c:v>
                </c:pt>
                <c:pt idx="3">
                  <c:v>0.13670388704051201</c:v>
                </c:pt>
                <c:pt idx="4">
                  <c:v>0.1843420502046744</c:v>
                </c:pt>
                <c:pt idx="5">
                  <c:v>0.21300963346862894</c:v>
                </c:pt>
                <c:pt idx="6">
                  <c:v>0.25185249107649998</c:v>
                </c:pt>
                <c:pt idx="7">
                  <c:v>0.27522725577610224</c:v>
                </c:pt>
                <c:pt idx="8">
                  <c:v>0.30689866136632943</c:v>
                </c:pt>
                <c:pt idx="9">
                  <c:v>0.32595780631520954</c:v>
                </c:pt>
                <c:pt idx="10">
                  <c:v>0.35178180572809031</c:v>
                </c:pt>
                <c:pt idx="11">
                  <c:v>0.36732211215901239</c:v>
                </c:pt>
                <c:pt idx="12">
                  <c:v>0.38837829622311576</c:v>
                </c:pt>
                <c:pt idx="13">
                  <c:v>0.40104943779922031</c:v>
                </c:pt>
                <c:pt idx="14">
                  <c:v>0.4182180754007308</c:v>
                </c:pt>
                <c:pt idx="15">
                  <c:v>0.42854977828931573</c:v>
                </c:pt>
                <c:pt idx="16">
                  <c:v>0.44254861664457434</c:v>
                </c:pt>
                <c:pt idx="17">
                  <c:v>0.45097280509964544</c:v>
                </c:pt>
                <c:pt idx="18">
                  <c:v>0.46238707569263843</c:v>
                </c:pt>
                <c:pt idx="19">
                  <c:v>0.46925592895833229</c:v>
                </c:pt>
                <c:pt idx="20">
                  <c:v>0.47856281356288294</c:v>
                </c:pt>
                <c:pt idx="21">
                  <c:v>0.48416348897955253</c:v>
                </c:pt>
                <c:pt idx="22">
                  <c:v>0.49175206858581277</c:v>
                </c:pt>
                <c:pt idx="23">
                  <c:v>0.49631870640868625</c:v>
                </c:pt>
                <c:pt idx="24">
                  <c:v>0.5025062270331927</c:v>
                </c:pt>
                <c:pt idx="25">
                  <c:v>0.50622973883379063</c:v>
                </c:pt>
                <c:pt idx="26">
                  <c:v>0.51127487421685269</c:v>
                </c:pt>
                <c:pt idx="27">
                  <c:v>0.51431092407824641</c:v>
                </c:pt>
                <c:pt idx="28">
                  <c:v>0.51842458972528971</c:v>
                </c:pt>
                <c:pt idx="29">
                  <c:v>0.52090010189083258</c:v>
                </c:pt>
                <c:pt idx="30">
                  <c:v>0.52425427254649304</c:v>
                </c:pt>
                <c:pt idx="31">
                  <c:v>0.52627273757884363</c:v>
                </c:pt>
                <c:pt idx="32">
                  <c:v>0.52900763675455564</c:v>
                </c:pt>
                <c:pt idx="33">
                  <c:v>0.53065343803299825</c:v>
                </c:pt>
                <c:pt idx="34">
                  <c:v>0.53288340015156277</c:v>
                </c:pt>
                <c:pt idx="35">
                  <c:v>0.5342253415796806</c:v>
                </c:pt>
                <c:pt idx="36">
                  <c:v>0.53604359180783956</c:v>
                </c:pt>
                <c:pt idx="37">
                  <c:v>0.53713777421010533</c:v>
                </c:pt>
                <c:pt idx="38">
                  <c:v>0.53862032580355168</c:v>
                </c:pt>
                <c:pt idx="39">
                  <c:v>0.53951249226055331</c:v>
                </c:pt>
                <c:pt idx="40">
                  <c:v>0.54072132435263287</c:v>
                </c:pt>
                <c:pt idx="41">
                  <c:v>0.54144877252339296</c:v>
                </c:pt>
                <c:pt idx="42">
                  <c:v>0.54243442120724461</c:v>
                </c:pt>
                <c:pt idx="43">
                  <c:v>0.54302756258460261</c:v>
                </c:pt>
                <c:pt idx="44">
                  <c:v>0.54383123361085683</c:v>
                </c:pt>
                <c:pt idx="45">
                  <c:v>0.54431486489575542</c:v>
                </c:pt>
                <c:pt idx="46">
                  <c:v>0.54497015630842061</c:v>
                </c:pt>
                <c:pt idx="47">
                  <c:v>0.54536449605383563</c:v>
                </c:pt>
                <c:pt idx="48">
                  <c:v>0.54589880278069125</c:v>
                </c:pt>
                <c:pt idx="49">
                  <c:v>0.54622033664268432</c:v>
                </c:pt>
                <c:pt idx="50">
                  <c:v>0.54665599575989865</c:v>
                </c:pt>
                <c:pt idx="51">
                  <c:v>0.54691816569231821</c:v>
                </c:pt>
                <c:pt idx="52">
                  <c:v>0.54727339024195798</c:v>
                </c:pt>
                <c:pt idx="53">
                  <c:v>0.54748715644699253</c:v>
                </c:pt>
                <c:pt idx="54">
                  <c:v>0.54777679684628655</c:v>
                </c:pt>
                <c:pt idx="55">
                  <c:v>0.54795109597353775</c:v>
                </c:pt>
              </c:numCache>
            </c:numRef>
          </c:val>
        </c:ser>
        <c:dLbls/>
        <c:marker val="1"/>
        <c:axId val="131473408"/>
        <c:axId val="131474944"/>
      </c:lineChart>
      <c:catAx>
        <c:axId val="131473408"/>
        <c:scaling>
          <c:orientation val="minMax"/>
        </c:scaling>
        <c:delete val="1"/>
        <c:axPos val="b"/>
        <c:numFmt formatCode="General" sourceLinked="1"/>
        <c:tickLblPos val="none"/>
        <c:crossAx val="131474944"/>
        <c:crosses val="autoZero"/>
        <c:auto val="1"/>
        <c:lblAlgn val="ctr"/>
        <c:lblOffset val="100"/>
      </c:catAx>
      <c:valAx>
        <c:axId val="131474944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31473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0.15517</cdr:x>
      <cdr:y>0.13459</cdr:y>
    </cdr:from>
    <cdr:to>
      <cdr:x>0.28448</cdr:x>
      <cdr:y>0.89168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576064"/>
          <a:ext cx="1080120" cy="32403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solidFill>
            <a:schemeClr val="bg1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71316-D6B3-4C1C-948F-807156F2A69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D4638-E009-439D-9C01-F4E9DEE4C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07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A4C8-B52F-4527-8324-FFD57447C6B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0C26-22A0-4D6E-ADC7-2482E9084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67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8C68-7C03-49F5-8F9A-B3B70F836F0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C18A-1B38-42B0-82B2-29A553AB6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FCE2-A0CB-4386-A877-22F982E74EAD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8554E-35FF-4253-9E19-4B2BECE4B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://www.rbcdaily.ru/media/56294999174471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BC_President_Sbor_v4_16x9.mp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shutterstock_1062291"/>
          <p:cNvPicPr>
            <a:picLocks noChangeAspect="1" noChangeArrowheads="1"/>
          </p:cNvPicPr>
          <p:nvPr/>
        </p:nvPicPr>
        <p:blipFill>
          <a:blip r:embed="rId2" cstate="screen"/>
          <a:srcRect l="10117" r="142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476672"/>
            <a:ext cx="4661341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Eurostile ExtendedTwo" pitchFamily="34" charset="0"/>
              </a:rPr>
              <a:t>НОВАЯ </a:t>
            </a:r>
          </a:p>
          <a:p>
            <a:r>
              <a:rPr lang="ru-RU" sz="4800" dirty="0" smtClean="0">
                <a:solidFill>
                  <a:schemeClr val="bg1"/>
                </a:solidFill>
                <a:latin typeface="Eurostile ExtendedTwo" pitchFamily="34" charset="0"/>
              </a:rPr>
              <a:t>РЕАЛЬНОСТЬ </a:t>
            </a:r>
          </a:p>
          <a:p>
            <a:r>
              <a:rPr lang="ru-RU" sz="4800" dirty="0" smtClean="0">
                <a:solidFill>
                  <a:schemeClr val="bg1"/>
                </a:solidFill>
                <a:latin typeface="Eurostile ExtendedTwo" pitchFamily="34" charset="0"/>
              </a:rPr>
              <a:t>МЕДИАРЫНКА</a:t>
            </a:r>
            <a:endParaRPr lang="en-US" sz="4800" dirty="0" smtClean="0">
              <a:solidFill>
                <a:schemeClr val="bg1"/>
              </a:solidFill>
              <a:latin typeface="Eurostile ExtendedTwo" pitchFamily="34" charset="0"/>
            </a:endParaRPr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002B82"/>
                </a:solidFill>
              </a:rPr>
              <a:t>ИНСТРУКЦИЯ </a:t>
            </a:r>
          </a:p>
          <a:p>
            <a:r>
              <a:rPr lang="ru-RU" sz="3200" dirty="0" smtClean="0">
                <a:solidFill>
                  <a:srgbClr val="002B82"/>
                </a:solidFill>
              </a:rPr>
              <a:t>ПО ВЫЖИВАНИЮ</a:t>
            </a:r>
            <a:endParaRPr lang="ru-RU" sz="3200" dirty="0">
              <a:solidFill>
                <a:srgbClr val="002B8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980728"/>
            <a:ext cx="316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СТРАТЕГИИ ВЫЖИВАНИЯ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94758" y="1772816"/>
            <a:ext cx="3995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FF"/>
                </a:solidFill>
              </a:rPr>
              <a:t>КАК ВЫБРАТЬ?</a:t>
            </a:r>
            <a:endParaRPr lang="ru-RU" sz="3600" b="1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2492896"/>
            <a:ext cx="5292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ОТВЕТИТЬ НА ВОПРОС: «ЧТО СЛОЖНЕЕ?»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4716016" y="3140968"/>
            <a:ext cx="4427984" cy="3528392"/>
            <a:chOff x="4716016" y="3140968"/>
            <a:chExt cx="4427984" cy="352839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716016" y="3140968"/>
              <a:ext cx="4427984" cy="64807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148064" y="3212976"/>
              <a:ext cx="37444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ru-RU" sz="2400" dirty="0" smtClean="0">
                  <a:solidFill>
                    <a:srgbClr val="002060"/>
                  </a:solidFill>
                  <a:ea typeface="Verdana" pitchFamily="34" charset="0"/>
                  <a:cs typeface="Verdana" pitchFamily="34" charset="0"/>
                </a:rPr>
                <a:t>ВЕРНУТЬ КЛИЕНТА</a:t>
              </a:r>
              <a:endParaRPr lang="ru-RU" sz="24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6388" name="Picture 4" descr="http://farm6.static.flickr.com/5531/9262579767_e63989c405_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1841" y="3993231"/>
              <a:ext cx="3994390" cy="2676129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0" y="3140968"/>
            <a:ext cx="4427984" cy="3495524"/>
            <a:chOff x="0" y="3140968"/>
            <a:chExt cx="4427984" cy="349552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3140968"/>
              <a:ext cx="4427984" cy="64807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3608" y="3212976"/>
              <a:ext cx="2952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ru-RU" sz="2400" dirty="0" smtClean="0">
                  <a:solidFill>
                    <a:srgbClr val="002060"/>
                  </a:solidFill>
                  <a:ea typeface="Verdana" pitchFamily="34" charset="0"/>
                  <a:cs typeface="Verdana" pitchFamily="34" charset="0"/>
                </a:rPr>
                <a:t>ПОДНЯТЬ ПРАЙС</a:t>
              </a:r>
              <a:endParaRPr lang="ru-RU" sz="24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6392" name="Picture 8" descr="http://www.cute-calendar.com/images/en/teaser/threading-the-needle-day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3961692"/>
              <a:ext cx="3996000" cy="2674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980728"/>
            <a:ext cx="213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РЕКОМЕНДАЦИЯ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1867471"/>
            <a:ext cx="6078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УДЕРЖАТЬ КЛИЕНТА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0491" y="2636912"/>
            <a:ext cx="7197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ЛЮБОЙ ЦЕНОЙ </a:t>
            </a:r>
          </a:p>
          <a:p>
            <a:pPr algn="ctr"/>
            <a:r>
              <a:rPr lang="ru-RU" sz="2400" dirty="0" smtClean="0"/>
              <a:t>ДАЖЕ ЕСЛИ ОНА НИЖЕ ВАШИХ ОЖИДАНИЙ</a:t>
            </a:r>
            <a:endParaRPr lang="ru-RU" sz="2400" dirty="0"/>
          </a:p>
        </p:txBody>
      </p:sp>
      <p:pic>
        <p:nvPicPr>
          <p:cNvPr id="5122" name="Picture 2" descr="640x480 &amp;bcy;&amp;iecy;&amp;lcy;&amp;kcy;&amp;acy;, &amp;lcy;&amp;iecy;&amp;dcy;&amp;ncy;&amp;icy;&amp;kcy;&amp;ocy;&amp;vcy;&amp;ycy;&amp;jcy; &amp;pcy;&amp;iecy;&amp;rcy;&amp;icy;&amp;ocy;&amp;dcy;, Ice age, &amp;fcy;&amp;icy;&amp;lcy;&amp;softcy;&amp;mcy; &amp;ocy;&amp;bcy;&amp;ocy;&amp;icy; &amp;ncy;&amp;acy; &amp;rcy;&amp;acy;&amp;bcy;&amp;ocy;&amp;chcy;&amp;icy;&amp;jcy; &amp;scy;&amp;tcy;&amp;ocy;&amp;lcy; 46379"/>
          <p:cNvPicPr>
            <a:picLocks noChangeAspect="1" noChangeArrowheads="1"/>
          </p:cNvPicPr>
          <p:nvPr/>
        </p:nvPicPr>
        <p:blipFill>
          <a:blip r:embed="rId3" cstate="print"/>
          <a:srcRect t="14632" b="10582"/>
          <a:stretch>
            <a:fillRect/>
          </a:stretch>
        </p:blipFill>
        <p:spPr bwMode="auto">
          <a:xfrm>
            <a:off x="1691680" y="3545632"/>
            <a:ext cx="590550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980728"/>
            <a:ext cx="213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РЕКОМЕНДАЦИЯ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1867471"/>
            <a:ext cx="6078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УДЕРЖАТЬ КЛИЕНТА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687" y="2636912"/>
            <a:ext cx="7249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СЕРВИСОМ</a:t>
            </a:r>
          </a:p>
          <a:p>
            <a:pPr algn="ctr"/>
            <a:r>
              <a:rPr lang="ru-RU" sz="2400" dirty="0" smtClean="0"/>
              <a:t>ДАЖЕ ЕСЛИ ОН ВЫШЕ ВАШИХ СТАНДАРТОВ</a:t>
            </a:r>
            <a:endParaRPr lang="ru-RU" sz="2400" dirty="0"/>
          </a:p>
        </p:txBody>
      </p:sp>
      <p:pic>
        <p:nvPicPr>
          <p:cNvPr id="15362" name="Picture 2" descr="&amp;Kcy;&amp;acy;&amp;dcy;&amp;rcy;&amp;ycy; &amp;icy;&amp;zcy; &amp;fcy;&amp;icy;&amp;lcy;&amp;softcy;&amp;mcy;&amp;acy; &amp;Lcy;&amp;iecy;&amp;dcy;&amp;ncy;&amp;icy;&amp;kcy;&amp;ocy;&amp;vcy;&amp;ycy;&amp;jcy; &amp;pcy;&amp;iecy;&amp;rcy;&amp;icy;&amp;ocy;&amp;dcy; 2: &amp;Gcy;&amp;lcy;&amp;ocy;&amp;bcy;&amp;acy;&amp;lcy;&amp;softcy;&amp;ncy;&amp;ocy;&amp;iecy; &amp;pcy;&amp;ocy;&amp;tcy;&amp;iecy;&amp;pcy;&amp;lcy;&amp;iecy;&amp;ncy;&amp;icy;&amp;iecy; - &amp;scy;&amp;mcy;&amp;ocy;&amp;tcy;&amp;rcy;&amp;iecy;&amp;tcy;&amp;softcy; &amp;fcy;&amp;icy;&amp;lcy;&amp;softcy;&amp;mcy;&amp;ycy; &amp;icy; &amp;tcy;&amp;rcy;&amp;iecy;&amp;jcy;&amp;lcy;&amp;iecy;&amp;rcy;&amp;ycy; &amp;ocy;&amp;ncy;&amp;lcy;&amp;acy;&amp;jcy;&amp;ncy; &amp;bcy;&amp;iecy;&amp;scy;&amp;pcy;&amp;lcy;&amp;acy;&amp;tcy;&amp;ncy;&amp;ocy; &amp;vcy; &amp;khcy;&amp;ocy;&amp;rcy;&amp;ocy;&amp;shcy;&amp;iecy;&amp;mcy; hd &amp;kcy;&amp;acy;&amp;chcy;&amp;iecy;&amp;scy;&amp;tcy;&amp;vcy;&amp;iecy; &amp;ncy;"/>
          <p:cNvPicPr>
            <a:picLocks noChangeAspect="1" noChangeArrowheads="1"/>
          </p:cNvPicPr>
          <p:nvPr/>
        </p:nvPicPr>
        <p:blipFill>
          <a:blip r:embed="rId3" cstate="print"/>
          <a:srcRect l="9575" t="5374" r="7811"/>
          <a:stretch>
            <a:fillRect/>
          </a:stretch>
        </p:blipFill>
        <p:spPr bwMode="auto">
          <a:xfrm>
            <a:off x="1799849" y="3573016"/>
            <a:ext cx="5901455" cy="380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980728"/>
            <a:ext cx="373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ЗОЛОТОЕ ПРАВИЛО СЕРВИСА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867471"/>
            <a:ext cx="6910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ПРЕВОСХОДИТЬ ОЖИДАНИЯ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564904"/>
            <a:ext cx="6592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ВО ВСЕХ «ТОЧКАХ ВПЕЧАТЛЕНИЙ»</a:t>
            </a:r>
            <a:endParaRPr lang="ru-RU" sz="2800" dirty="0"/>
          </a:p>
        </p:txBody>
      </p:sp>
      <p:pic>
        <p:nvPicPr>
          <p:cNvPr id="27652" name="Picture 4" descr="http://files3.adme.ru/files/news/part_85/851110/13103260-R3L8T8D-650-557705-R3L8T8D-600-z_57161d7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4"/>
              </a:clrFrom>
              <a:clrTo>
                <a:srgbClr val="EEEE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483" y="3356992"/>
            <a:ext cx="433215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980728"/>
            <a:ext cx="373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ЗОЛОТОЕ ПРАВИЛО СЕРВИСА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867471"/>
            <a:ext cx="6910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ПРЕВОСХОДИТЬ ОЖИДАНИЯ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564904"/>
            <a:ext cx="6592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ВО ВСЕХ «ТОЧКАХ ВПЕЧАТЛЕНИЙ»</a:t>
            </a:r>
            <a:endParaRPr lang="ru-RU" sz="2800" dirty="0"/>
          </a:p>
        </p:txBody>
      </p:sp>
      <p:pic>
        <p:nvPicPr>
          <p:cNvPr id="28674" name="Picture 2" descr="http://files5.adme.ru/files/news/part_85/851110/13097760-R3L8T8D-650-1422313148-b2fd789ab9382bd841f83c7c64c11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3121132" cy="3398168"/>
          </a:xfrm>
          <a:prstGeom prst="rect">
            <a:avLst/>
          </a:prstGeom>
          <a:noFill/>
        </p:spPr>
      </p:pic>
      <p:pic>
        <p:nvPicPr>
          <p:cNvPr id="28676" name="Picture 4" descr="http://files1.adme.ru/files/news/part_85/851110/13117560-R3L8T8D-650-90909090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28082"/>
            <a:ext cx="4032448" cy="3335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33905" y="980728"/>
            <a:ext cx="276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ТОЧКИ ВПЕЧАТЛЕНИЙ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grpSp>
        <p:nvGrpSpPr>
          <p:cNvPr id="30722" name="Группа 3"/>
          <p:cNvGrpSpPr>
            <a:grpSpLocks/>
          </p:cNvGrpSpPr>
          <p:nvPr/>
        </p:nvGrpSpPr>
        <p:grpSpPr bwMode="auto">
          <a:xfrm>
            <a:off x="611560" y="1916832"/>
            <a:ext cx="7560840" cy="4464496"/>
            <a:chOff x="1875" y="9377"/>
            <a:chExt cx="9036" cy="5067"/>
          </a:xfrm>
        </p:grpSpPr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8241" y="13724"/>
              <a:ext cx="26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cs typeface="Arial" pitchFamily="34" charset="0"/>
                </a:rPr>
                <a:t>Оформление </a:t>
              </a:r>
              <a:r>
                <a:rPr lang="ru-RU" sz="1400" b="1" dirty="0" err="1" smtClean="0">
                  <a:cs typeface="Arial" pitchFamily="34" charset="0"/>
                </a:rPr>
                <a:t>прайса</a:t>
              </a:r>
              <a:r>
                <a:rPr lang="ru-RU" sz="1400" b="1" dirty="0" smtClean="0">
                  <a:cs typeface="Arial" pitchFamily="34" charset="0"/>
                </a:rPr>
                <a:t>, </a:t>
              </a:r>
              <a:r>
                <a:rPr lang="en-US" sz="1400" b="1" dirty="0" smtClean="0">
                  <a:cs typeface="Arial" pitchFamily="34" charset="0"/>
                </a:rPr>
                <a:t>e-mail</a:t>
              </a:r>
              <a:r>
                <a:rPr lang="ru-RU" sz="1400" b="1" dirty="0" smtClean="0">
                  <a:cs typeface="Arial" pitchFamily="34" charset="0"/>
                </a:rPr>
                <a:t>, др.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391" y="11564"/>
              <a:ext cx="2040" cy="720"/>
            </a:xfrm>
            <a:prstGeom prst="rect">
              <a:avLst/>
            </a:prstGeom>
            <a:solidFill>
              <a:srgbClr val="FFFFFF">
                <a:alpha val="6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normalizeH="0" baseline="0" dirty="0" smtClean="0">
                  <a:ln>
                    <a:noFill/>
                  </a:ln>
                  <a:solidFill>
                    <a:srgbClr val="002B82"/>
                  </a:solidFill>
                  <a:effectLst/>
                  <a:latin typeface="+mj-lt"/>
                  <a:cs typeface="Arial" pitchFamily="34" charset="0"/>
                </a:rPr>
                <a:t>Пример цикла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normalizeH="0" baseline="0" dirty="0" smtClean="0">
                  <a:ln>
                    <a:noFill/>
                  </a:ln>
                  <a:solidFill>
                    <a:srgbClr val="002B82"/>
                  </a:solidFill>
                  <a:effectLst/>
                  <a:latin typeface="+mj-lt"/>
                  <a:cs typeface="Arial" pitchFamily="34" charset="0"/>
                </a:rPr>
                <a:t>   сотрудничества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4671" y="10484"/>
              <a:ext cx="3240" cy="2880"/>
              <a:chOff x="3141" y="10864"/>
              <a:chExt cx="4080" cy="3480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auto">
              <a:xfrm rot="6329257">
                <a:off x="3441" y="10564"/>
                <a:ext cx="3480" cy="4080"/>
              </a:xfrm>
              <a:custGeom>
                <a:avLst/>
                <a:gdLst>
                  <a:gd name="T0" fmla="*/ 1740 w 21600"/>
                  <a:gd name="T1" fmla="*/ 0 h 21600"/>
                  <a:gd name="T2" fmla="*/ 288 w 21600"/>
                  <a:gd name="T3" fmla="*/ 1791 h 21600"/>
                  <a:gd name="T4" fmla="*/ 1740 w 21600"/>
                  <a:gd name="T5" fmla="*/ 640 h 21600"/>
                  <a:gd name="T6" fmla="*/ 3192 w 21600"/>
                  <a:gd name="T7" fmla="*/ 1791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93 w 21600"/>
                  <a:gd name="T13" fmla="*/ 0 h 21600"/>
                  <a:gd name="T14" fmla="*/ 21507 w 21600"/>
                  <a:gd name="T15" fmla="*/ 1177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463" y="9729"/>
                    </a:moveTo>
                    <a:cubicBezTo>
                      <a:pt x="3995" y="6086"/>
                      <a:pt x="7119" y="3386"/>
                      <a:pt x="10800" y="3386"/>
                    </a:cubicBezTo>
                    <a:cubicBezTo>
                      <a:pt x="14480" y="3386"/>
                      <a:pt x="17604" y="6086"/>
                      <a:pt x="18136" y="9729"/>
                    </a:cubicBezTo>
                    <a:lnTo>
                      <a:pt x="21486" y="9240"/>
                    </a:lnTo>
                    <a:cubicBezTo>
                      <a:pt x="20712" y="3934"/>
                      <a:pt x="16162" y="0"/>
                      <a:pt x="10799" y="0"/>
                    </a:cubicBezTo>
                    <a:cubicBezTo>
                      <a:pt x="5437" y="0"/>
                      <a:pt x="887" y="3934"/>
                      <a:pt x="113" y="9240"/>
                    </a:cubicBezTo>
                    <a:lnTo>
                      <a:pt x="3463" y="972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auto">
              <a:xfrm rot="-5492115">
                <a:off x="3501" y="10984"/>
                <a:ext cx="3360" cy="3360"/>
              </a:xfrm>
              <a:custGeom>
                <a:avLst/>
                <a:gdLst>
                  <a:gd name="T0" fmla="*/ 1590 w 21600"/>
                  <a:gd name="T1" fmla="*/ 2 h 21600"/>
                  <a:gd name="T2" fmla="*/ 273 w 21600"/>
                  <a:gd name="T3" fmla="*/ 1690 h 21600"/>
                  <a:gd name="T4" fmla="*/ 1619 w 21600"/>
                  <a:gd name="T5" fmla="*/ 548 h 21600"/>
                  <a:gd name="T6" fmla="*/ 3769 w 21600"/>
                  <a:gd name="T7" fmla="*/ 1469 h 21600"/>
                  <a:gd name="T8" fmla="*/ 3150 w 21600"/>
                  <a:gd name="T9" fmla="*/ 2228 h 21600"/>
                  <a:gd name="T10" fmla="*/ 2390 w 21600"/>
                  <a:gd name="T11" fmla="*/ 1608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63 h 21600"/>
                  <a:gd name="T20" fmla="*/ 18437 w 21600"/>
                  <a:gd name="T21" fmla="*/ 1843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8053" y="10068"/>
                    </a:moveTo>
                    <a:cubicBezTo>
                      <a:pt x="17677" y="6344"/>
                      <a:pt x="14542" y="3510"/>
                      <a:pt x="10800" y="3510"/>
                    </a:cubicBezTo>
                    <a:cubicBezTo>
                      <a:pt x="6773" y="3510"/>
                      <a:pt x="3510" y="6773"/>
                      <a:pt x="3510" y="10800"/>
                    </a:cubicBezTo>
                    <a:cubicBezTo>
                      <a:pt x="3510" y="10817"/>
                      <a:pt x="3510" y="10834"/>
                      <a:pt x="3510" y="10851"/>
                    </a:cubicBezTo>
                    <a:lnTo>
                      <a:pt x="0" y="10876"/>
                    </a:lnTo>
                    <a:cubicBezTo>
                      <a:pt x="0" y="10850"/>
                      <a:pt x="0" y="1082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344" y="0"/>
                      <a:pt x="20988" y="4198"/>
                      <a:pt x="21545" y="9715"/>
                    </a:cubicBezTo>
                    <a:lnTo>
                      <a:pt x="24231" y="9444"/>
                    </a:lnTo>
                    <a:lnTo>
                      <a:pt x="20247" y="14324"/>
                    </a:lnTo>
                    <a:lnTo>
                      <a:pt x="15366" y="10339"/>
                    </a:lnTo>
                    <a:lnTo>
                      <a:pt x="18053" y="100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8241" y="9377"/>
              <a:ext cx="26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cs typeface="Arial" pitchFamily="34" charset="0"/>
                </a:rPr>
                <a:t>Ценообразование (логики)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911" y="11537"/>
              <a:ext cx="26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 err="1" smtClean="0">
                  <a:latin typeface="+mj-lt"/>
                  <a:cs typeface="Arial" pitchFamily="34" charset="0"/>
                </a:rPr>
                <a:t>Реакция при проблемах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911" y="12617"/>
              <a:ext cx="26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err="1" smtClean="0">
                  <a:latin typeface="+mj-lt"/>
                  <a:cs typeface="Arial" pitchFamily="34" charset="0"/>
                </a:rPr>
                <a:t>Работа с возражениями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911" y="13697"/>
              <a:ext cx="26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latin typeface="+mj-lt"/>
                  <a:cs typeface="Arial" pitchFamily="34" charset="0"/>
                </a:rPr>
                <a:t>Внешний PR, продвижение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8271" y="10457"/>
              <a:ext cx="26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err="1" smtClean="0">
                  <a:cs typeface="Arial" pitchFamily="34" charset="0"/>
                </a:rPr>
                <a:t>Ценообразованиее</a:t>
              </a:r>
              <a:r>
                <a:rPr lang="ru-RU" sz="1600" b="1" dirty="0" smtClean="0">
                  <a:cs typeface="Arial" pitchFamily="34" charset="0"/>
                </a:rPr>
                <a:t>(гибкость)</a:t>
              </a:r>
              <a:endParaRPr lang="ru-RU" sz="1600" b="1" dirty="0" smtClean="0">
                <a:latin typeface="+mj-lt"/>
                <a:cs typeface="Arial" pitchFamily="34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8271" y="11444"/>
              <a:ext cx="26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cs typeface="Arial" pitchFamily="34" charset="0"/>
                </a:rPr>
                <a:t>Скорость реакции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8243" y="12646"/>
              <a:ext cx="26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cs typeface="Arial" pitchFamily="34" charset="0"/>
                </a:rPr>
                <a:t>Количество и качество каналов связи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059" y="9390"/>
              <a:ext cx="26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latin typeface="+mj-lt"/>
                  <a:cs typeface="Arial" pitchFamily="34" charset="0"/>
                </a:rPr>
                <a:t>Продукт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latin typeface="+mj-lt"/>
                  <a:cs typeface="Arial" pitchFamily="34" charset="0"/>
                </a:rPr>
                <a:t>(суть)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5145" y="13722"/>
              <a:ext cx="2754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 smtClean="0">
                  <a:cs typeface="Arial" pitchFamily="34" charset="0"/>
                </a:rPr>
                <a:t>Продукт </a:t>
              </a:r>
            </a:p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 smtClean="0">
                  <a:cs typeface="Arial" pitchFamily="34" charset="0"/>
                </a:rPr>
                <a:t>(описание, </a:t>
              </a:r>
              <a:r>
                <a:rPr lang="ru-RU" sz="1400" b="1" dirty="0" err="1" smtClean="0">
                  <a:cs typeface="Arial" pitchFamily="34" charset="0"/>
                </a:rPr>
                <a:t>медиакит</a:t>
              </a:r>
              <a:r>
                <a:rPr lang="ru-RU" sz="1400" b="1" dirty="0" smtClean="0">
                  <a:cs typeface="Arial" pitchFamily="34" charset="0"/>
                </a:rPr>
                <a:t>)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875" y="10515"/>
              <a:ext cx="26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err="1" smtClean="0">
                  <a:latin typeface="+mj-lt"/>
                  <a:cs typeface="Arial" pitchFamily="34" charset="0"/>
                </a:rPr>
                <a:t>Документооборот, отчетность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899" y="9418"/>
              <a:ext cx="26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 err="1" smtClean="0">
                  <a:latin typeface="+mj-lt"/>
                  <a:cs typeface="Arial" pitchFamily="34" charset="0"/>
                </a:rPr>
                <a:t>Проактивность</a:t>
              </a:r>
              <a:endParaRPr lang="ru-RU" sz="1600" b="1" dirty="0" smtClean="0"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Dcy;&amp;ocy;&amp;bcy;&amp;rcy;&amp;ocy;&amp;gcy;&amp;ocy; &amp;vcy;&amp;rcy;&amp;iecy;&amp;mcy;&amp;iecy;&amp;ncy;&amp;icy; &amp;scy;&amp;ucy;&amp;tcy;&amp;ocy;&amp;kcy;, &amp;rcy;&amp;iecy;&amp;acy;&amp;kcy;&amp;tcy;&amp;ocy;&amp;rcy;&amp;tscy;&amp;ycy; &amp;icy; &amp;pcy;&amp;rcy;&amp;ocy;&amp;chcy;&amp;icy;&amp;iecy; &amp;shcy;&amp;kcy;&amp;ocy;&amp;lcy;&amp;softcy;&amp;ncy;&amp;icy;&amp;kcy;&amp;icy;! / &amp;mcy;&amp;ucy;&amp;zcy;&amp;ycy;&amp;kcy;&amp;acy; :: &amp;rcy;&amp;acy;&amp;dcy;&amp;icy;&amp;ocy; :: &amp;rcy;&amp;iecy;&amp;acy;&amp;kcy;&amp;tcy;&amp;ocy;&amp;rcy; :: covers / &amp;scy;&amp;mcy;&amp;iecy;&amp;shcy;&amp;ncy;&amp;ycy;&amp;iecy; &amp;kcy;&amp;acy;&amp;rcy;&amp;tcy;&amp;icy;&amp;ncy;&amp;kcy;&amp;icy; &amp;icy; &amp;dcy;&amp;rcy;&amp;ucy;&amp;gcy;&amp;icy;&amp;iecy; &amp;pcy;&amp;rcy;&amp;icy;&amp;kcy;&amp;ocy;&amp;lcy;&amp;ycy;:"/>
          <p:cNvPicPr>
            <a:picLocks noChangeAspect="1" noChangeArrowheads="1"/>
          </p:cNvPicPr>
          <p:nvPr/>
        </p:nvPicPr>
        <p:blipFill>
          <a:blip r:embed="rId2" cstate="print"/>
          <a:srcRect t="2500" b="2500"/>
          <a:stretch>
            <a:fillRect/>
          </a:stretch>
        </p:blipFill>
        <p:spPr bwMode="auto">
          <a:xfrm>
            <a:off x="1691680" y="3131607"/>
            <a:ext cx="5616624" cy="3601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55976" y="980728"/>
            <a:ext cx="125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ПРОДУКТ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184482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ИНТЕГРАЦИЯ В КОНТЕНТ –КЛЮЧЕВОЙ ТРЕНД РЫНКА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7631" y="3140968"/>
            <a:ext cx="4424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ВЫ В ТРЕНДЕ?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>
            <a:grpSpLocks noChangeAspect="1"/>
          </p:cNvGrpSpPr>
          <p:nvPr/>
        </p:nvGrpSpPr>
        <p:grpSpPr>
          <a:xfrm>
            <a:off x="323528" y="2996952"/>
            <a:ext cx="1080120" cy="1080120"/>
            <a:chOff x="323528" y="2996952"/>
            <a:chExt cx="1080120" cy="108012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11560" y="3212976"/>
              <a:ext cx="504056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3" name="Picture 9" descr="&amp;Rcy;&amp;IEcy;&amp;SHcy;&amp;IEcy;&amp;Ncy;&amp;Icy;&amp;YAcy; &amp;Ncy;&amp;Acy; &amp;Zcy;&amp;Acy;&amp;Kcy;&amp;Acy;&amp;Zcy;!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996952"/>
              <a:ext cx="1080120" cy="1080120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547664" y="2060848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КЛИЕНТ: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ТОРГОВАЯ СЕТЬ «НОРД»</a:t>
            </a:r>
            <a:endParaRPr lang="ru-RU" sz="1200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75656" y="3068960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ЗАДАЧА: </a:t>
            </a:r>
            <a:r>
              <a:rPr lang="ru-RU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ПРИВЛЕЧЬ ВНИМАНИЕ ПРОГРЕССИВНОЙ МОЛОДЕЖИ </a:t>
            </a:r>
            <a:endParaRPr lang="en-US" sz="1600" dirty="0" smtClean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К МАГАЗИНАМ СЕТИ </a:t>
            </a:r>
            <a:endParaRPr lang="en-US" sz="1600" dirty="0" smtClean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В ПРЕДНОВОГОДНИЙ ПЕРИОД</a:t>
            </a:r>
            <a:endParaRPr lang="ru-RU" sz="1600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7664" y="4581128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РЕШЕНИЕ: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ПРОВЕДЕНИЕ СОВМЕСТНО С РАДИОСТАНЦИЕЙ ПЕРВОГО В МИРЕ АУДИО-КВЕСТА</a:t>
            </a:r>
            <a:endParaRPr lang="ru-RU" sz="1600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X:\НОВОСТИ\2014\картинки\Звуки города 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94939"/>
            <a:ext cx="3390903" cy="48744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2915816" y="980728"/>
            <a:ext cx="292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КЕЙС «ЗВУКИ ГОРОДА»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irc_mi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2111481"/>
            <a:ext cx="1475656" cy="52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&amp;Rcy;&amp;iecy;&amp;shcy;&amp;iecy;&amp;ncy;&amp;icy;&amp;iecy; &amp;zcy;&amp;acy;&amp;dcy;&amp;acy;&amp;chcy; &amp;pcy;&amp;ocy; &amp;mcy;&amp;acy;&amp;tcy;&amp;iecy;&amp;mcy;&amp;acy;&amp;tcy;&amp;icy;&amp;kcy;&amp;iecy; &amp;icy; &amp;vcy;&amp;ycy;&amp;scy;&amp;shcy;&amp;iecy;&amp;jcy; &amp;mcy;&amp;acy;&amp;tcy;&amp;iecy;&amp;mcy;&amp;acy;&amp;tcy;&amp;icy;&amp;kcy;&amp;iecy;, &amp;zcy;&amp;acy;&amp;kcy;&amp;acy;&amp;zcy; &amp;icy; &amp;rcy;&amp;iecy;&amp;shcy;&amp;iecy;&amp;ncy;&amp;icy;&amp;iecy; &amp;kcy;&amp;ocy;&amp;ncy;&amp;tcy;&amp;rcy;&amp;ocy;&amp;lcy;&amp;softcy;&amp;ncy;&amp;ycy;&amp;khcy; &amp;rcy;&amp;acy;&amp;bcy;&amp;ocy;&amp;tcy; &amp;pcy;&amp;ocy; &amp;mcy;&amp;acy;&amp;tcy;&amp;iecy;&amp;mcy;&amp;acy;&amp;tcy;&amp;icy;&amp;k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81128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15816" y="980728"/>
            <a:ext cx="292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КЕЙС «ЗВУКИ ГОРОДА»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Рисунок 11" descr="Звуигород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63888" y="1772816"/>
            <a:ext cx="5400600" cy="49781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1844824"/>
            <a:ext cx="33843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МЕХАНИКА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Бесплатное мобильное приложение </a:t>
            </a:r>
            <a:r>
              <a:rPr lang="en-US" sz="16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PhonoPaper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позволяет закодировать любой звук в картинке и, наоборот, расшифровать звук из ранее созданной картинки.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ru-RU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Каждое утро в знаковых местах города появлялись листовки, ведущие в утреннем эфире давали подсказки, где находится новая листовка. В финал выходил тот, кто первый добирался до места и «взламывал» </a:t>
            </a:r>
            <a:r>
              <a:rPr lang="ru-RU" sz="16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аудиозагадку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помощью приложения. </a:t>
            </a:r>
            <a:endParaRPr lang="ru-RU" sz="1200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35896" y="980728"/>
            <a:ext cx="222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ПРОАКТИВНОСТЬ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1868631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БУДЬТЕ ПОЛЕЗНЫ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ДЕЛИТЕСЬ ОПЫТОМ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DataLife Engine &amp;Vcy;&amp;iecy;&amp;rcy;&amp;scy;&amp;icy;&amp;yacy; &amp;dcy;&amp;lcy;&amp;yacy; &amp;pcy;&amp;iecy;&amp;chcy;&amp;acy;&amp;tcy;&amp;icy; &amp;Dcy;&amp;iecy;&amp;mcy;&amp;ocy;&amp;tcy;&amp;icy;&amp;vcy;&amp;acy;&amp;tcy;&amp;ocy;&amp;rcy;&amp;ycy; (40 &amp;fcy;&amp;ocy;&amp;tcy;&amp;ocy;)"/>
          <p:cNvPicPr>
            <a:picLocks noChangeAspect="1" noChangeArrowheads="1"/>
          </p:cNvPicPr>
          <p:nvPr/>
        </p:nvPicPr>
        <p:blipFill>
          <a:blip r:embed="rId3" cstate="print"/>
          <a:srcRect l="7782" t="16887" r="8837" b="18695"/>
          <a:stretch>
            <a:fillRect/>
          </a:stretch>
        </p:blipFill>
        <p:spPr bwMode="auto">
          <a:xfrm>
            <a:off x="1187624" y="3212976"/>
            <a:ext cx="669674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620688"/>
            <a:ext cx="6588224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51" name="Picture 27" descr="Untitled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936104" cy="767605"/>
          </a:xfrm>
          <a:prstGeom prst="rect">
            <a:avLst/>
          </a:prstGeom>
          <a:noFill/>
        </p:spPr>
      </p:pic>
      <p:pic>
        <p:nvPicPr>
          <p:cNvPr id="1045" name="Picture 21" descr="&amp;Icy;&amp;kcy;&amp;ocy;&amp;ncy;&amp;kcy;&amp;icy; Favorites, &amp;bcy;&amp;iecy;&amp;scy;&amp;pcy;&amp;lcy;&amp;acy;&amp;tcy;&amp;ncy;&amp;ycy;&amp;khcy; &amp;icy;&amp;kcy;&amp;ocy;&amp;ncy;&amp;ocy;&amp;kcy; Agua Extras Vol. 1, (&amp;Pcy;&amp;ocy;&amp;icy;&amp;scy;&amp;kcy; &amp;icy;&amp;kcy;&amp;ocy;&amp;ncy;&amp;ocy;&amp;kcy;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720080" cy="7200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085184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924944"/>
            <a:ext cx="720080" cy="71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067944" y="980728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О КОМПАНИИ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15616" y="1988840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DELTA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</a:t>
            </a: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АГЕНТСТВО №1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В РЕГИОНАХ РОССИИ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(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  <a:hlinkClick r:id="rId7"/>
              </a:rPr>
              <a:t>РБК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, июнь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’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14) </a:t>
            </a:r>
            <a:endParaRPr lang="ru-RU" sz="1200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87624" y="5229200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НА РЫНКЕ С 2001 г.</a:t>
            </a:r>
            <a:endParaRPr lang="ru-RU" sz="1600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87624" y="3050957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667</a:t>
            </a:r>
            <a:r>
              <a:rPr lang="ru-RU" sz="16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ГОРОДОВ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РАЗМЕЩЕНИЯ РЕКЛАМЫ</a:t>
            </a:r>
            <a:endParaRPr lang="ru-RU" sz="1600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87624" y="4068361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432 БРЕНДА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В КЛИЕНТСКОМ ПОРТФЕЛЕ</a:t>
            </a:r>
            <a:endParaRPr lang="ru-RU" sz="1600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620688"/>
            <a:ext cx="721099" cy="7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 descr="&amp;Ocy;&amp;tcy;&amp;vcy;&amp;iecy;&amp;tcy;&amp;ycy;@Mail.Ru: &amp;Kcy;&amp;acy;&amp;kcy;&amp;ucy;&amp;yucy; &amp;icy;&amp;kcy;&amp;ocy;&amp;ncy;&amp;kcy;&amp;ucy; &amp;vcy;&amp;ycy; &amp;bcy;&amp;ycy; &amp;vcy;&amp;ycy;&amp;bcy;&amp;rcy;&amp;acy;&amp;lcy;&amp;icy;?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2492896"/>
            <a:ext cx="698901" cy="698901"/>
          </a:xfrm>
          <a:prstGeom prst="rect">
            <a:avLst/>
          </a:prstGeom>
          <a:noFill/>
        </p:spPr>
      </p:pic>
      <p:pic>
        <p:nvPicPr>
          <p:cNvPr id="34" name="Picture 17" descr="Android-Online.ru - &amp;Pcy;&amp;rcy;&amp;icy;&amp;lcy;&amp;ocy;&amp;zhcy;&amp;iecy;&amp;ncy;&amp;icy;&amp;yacy; &amp;rcy;&amp;acy;&amp;zcy;&amp;rcy;&amp;acy;&amp;bcy;&amp;ocy;&amp;tcy;&amp;chcy;&amp;icy;&amp;kcy;&amp;acy; DroidObject &amp;vcy; Android Marke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3573016"/>
            <a:ext cx="864096" cy="864096"/>
          </a:xfrm>
          <a:prstGeom prst="rect">
            <a:avLst/>
          </a:prstGeom>
          <a:noFill/>
        </p:spPr>
      </p:pic>
      <p:pic>
        <p:nvPicPr>
          <p:cNvPr id="35" name="Picture 19" descr="&amp;Icy;&amp;kcy;&amp;ocy;&amp;ncy;&amp;kcy;&amp;acy; attachment, &amp;vcy;&amp;kcy;&amp;lcy;&amp;acy;&amp;dcy;&amp;ycy;&amp;shcy;, &amp;pcy;&amp;rcy;&amp;icy;&amp;lcy;&amp;ocy;&amp;zhcy;&amp;iecy;&amp;ncy;&amp;icy;&amp;iecy;, &amp;rcy;&amp;acy;&amp;zcy;&amp;mcy;&amp;iecy;&amp;rcy; 128x128 id4320 iconbird.co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376" y="1628800"/>
            <a:ext cx="605714" cy="605714"/>
          </a:xfrm>
          <a:prstGeom prst="rect">
            <a:avLst/>
          </a:prstGeom>
          <a:noFill/>
        </p:spPr>
      </p:pic>
      <p:grpSp>
        <p:nvGrpSpPr>
          <p:cNvPr id="51" name="Группа 50"/>
          <p:cNvGrpSpPr/>
          <p:nvPr/>
        </p:nvGrpSpPr>
        <p:grpSpPr>
          <a:xfrm>
            <a:off x="4860032" y="2996952"/>
            <a:ext cx="3528392" cy="2952328"/>
            <a:chOff x="4211960" y="2852936"/>
            <a:chExt cx="3528392" cy="2952328"/>
          </a:xfrm>
        </p:grpSpPr>
        <p:sp>
          <p:nvSpPr>
            <p:cNvPr id="36" name="TextBox 35"/>
            <p:cNvSpPr txBox="1"/>
            <p:nvPr/>
          </p:nvSpPr>
          <p:spPr>
            <a:xfrm>
              <a:off x="4283968" y="2942942"/>
              <a:ext cx="338437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/>
                <a:t>4 054</a:t>
              </a:r>
              <a:endParaRPr lang="en-US" sz="3600" dirty="0" smtClean="0"/>
            </a:p>
            <a:p>
              <a:r>
                <a:rPr lang="ru-RU" sz="1600" dirty="0" smtClean="0"/>
                <a:t>МЕДИА ПОДРЯДЧИКА, </a:t>
              </a:r>
            </a:p>
            <a:p>
              <a:r>
                <a:rPr lang="ru-RU" sz="1600" dirty="0" smtClean="0"/>
                <a:t>В Т.Ч.</a:t>
              </a:r>
            </a:p>
            <a:p>
              <a:endParaRPr lang="ru-RU" sz="1600" dirty="0" smtClean="0"/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/>
                <a:t> </a:t>
              </a:r>
              <a:r>
                <a:rPr lang="ru-RU" sz="1600" b="1" dirty="0" smtClean="0"/>
                <a:t>1088</a:t>
              </a:r>
              <a:r>
                <a:rPr lang="ru-RU" sz="1600" dirty="0" smtClean="0"/>
                <a:t> РАДИОСТАНЦИЙ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/>
                <a:t> 477 ТЕЛЕКАНАЛОВ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/>
                <a:t> 782 ПЕЧАТНЫХ ИЗДАНИЯ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/>
                <a:t> 249 ИНТЕРНЕТ-РЕСУРСОВ </a:t>
              </a:r>
            </a:p>
            <a:p>
              <a:endParaRPr lang="ru-RU" sz="1600" dirty="0"/>
            </a:p>
            <a:p>
              <a:endParaRPr lang="ru-RU" sz="1600" dirty="0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4211960" y="2852936"/>
              <a:ext cx="1080120" cy="864096"/>
              <a:chOff x="4211960" y="2852936"/>
              <a:chExt cx="1080120" cy="864096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4211960" y="2852937"/>
                <a:ext cx="0" cy="8640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H="1">
                <a:off x="4211960" y="2852936"/>
                <a:ext cx="1080120" cy="838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Группа 47"/>
            <p:cNvGrpSpPr/>
            <p:nvPr/>
          </p:nvGrpSpPr>
          <p:grpSpPr>
            <a:xfrm rot="10800000">
              <a:off x="6660232" y="4581128"/>
              <a:ext cx="1080120" cy="864096"/>
              <a:chOff x="4211960" y="2852936"/>
              <a:chExt cx="1080120" cy="864096"/>
            </a:xfrm>
          </p:grpSpPr>
          <p:cxnSp>
            <p:nvCxnSpPr>
              <p:cNvPr id="49" name="Прямая соединительная линия 48"/>
              <p:cNvCxnSpPr/>
              <p:nvPr/>
            </p:nvCxnSpPr>
            <p:spPr>
              <a:xfrm flipV="1">
                <a:off x="4211960" y="2852937"/>
                <a:ext cx="0" cy="8640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flipH="1">
                <a:off x="4211960" y="2852936"/>
                <a:ext cx="1080120" cy="838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2049032" cy="555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39752" y="692696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СТРУКТУРА РЕКЛАМОДАТЕЛЕЙ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4" name="Picture 2" descr="http://www.sostav.ru/app/public/images/news/2014/11/19/gr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187" y="1844824"/>
            <a:ext cx="8111261" cy="49685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41451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Долевое распределение рекламных бюджетов классических роликов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на радио по товарным категориям, 9 мес. 2013-2014 гг., 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80312" y="6381328"/>
            <a:ext cx="14699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Источник: АЦ </a:t>
            </a:r>
            <a:r>
              <a:rPr lang="ru-RU" sz="1200" dirty="0" err="1" smtClean="0">
                <a:solidFill>
                  <a:schemeClr val="bg1"/>
                </a:solidFill>
              </a:rPr>
              <a:t>Vi</a:t>
            </a:r>
            <a:endParaRPr lang="ru-RU" sz="12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1412776"/>
            <a:ext cx="9144000" cy="5445224"/>
            <a:chOff x="0" y="1412776"/>
            <a:chExt cx="9144000" cy="544522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1412776"/>
              <a:ext cx="9144000" cy="544522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59632" y="2708920"/>
              <a:ext cx="6552728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i="1" dirty="0" smtClean="0">
                  <a:solidFill>
                    <a:srgbClr val="002B82"/>
                  </a:solidFill>
                </a:rPr>
                <a:t>«Не существует ограничений </a:t>
              </a:r>
            </a:p>
            <a:p>
              <a:r>
                <a:rPr lang="ru-RU" sz="3200" i="1" dirty="0" smtClean="0">
                  <a:solidFill>
                    <a:srgbClr val="002B82"/>
                  </a:solidFill>
                </a:rPr>
                <a:t>по товарным группам для рекламирования на радио» </a:t>
              </a:r>
            </a:p>
            <a:p>
              <a:endParaRPr lang="ru-RU" sz="1000" i="1" dirty="0" smtClean="0">
                <a:solidFill>
                  <a:srgbClr val="002B82"/>
                </a:solidFill>
              </a:endParaRPr>
            </a:p>
            <a:p>
              <a:pPr algn="r"/>
              <a:r>
                <a:rPr lang="ru-RU" sz="3200" dirty="0" smtClean="0">
                  <a:solidFill>
                    <a:srgbClr val="002B82"/>
                  </a:solidFill>
                </a:rPr>
                <a:t>М.С. Дымшиц</a:t>
              </a:r>
              <a:endParaRPr lang="ru-RU" sz="3200" dirty="0">
                <a:solidFill>
                  <a:srgbClr val="002B8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59832" y="980728"/>
            <a:ext cx="292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МЕДИАПЛАНИРОВАНИЕ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134597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4 КЛЮЧЕВЫХ ФАКТОРА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ПРИ ПЛАНИРОВАНИИ РАДИО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5370" name="Picture 10" descr="http://cdn.mysitemyway.com/etc-mysitemyway/icons/legacy-previews/icons/green-metallic-orbs-icons-business/082565-green-metallic-orb-icon-business-key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295" y="548680"/>
            <a:ext cx="1357145" cy="1584176"/>
          </a:xfrm>
          <a:prstGeom prst="rect">
            <a:avLst/>
          </a:prstGeom>
          <a:noFill/>
        </p:spPr>
      </p:pic>
      <p:sp>
        <p:nvSpPr>
          <p:cNvPr id="15362" name="AutoShape 2" descr="&amp;Icy;&amp;kcy;&amp;ocy;&amp;ncy;&amp;kcy;&amp;acy; &amp;zcy;&amp;acy;&amp;mcy;&amp;kcy;&amp;acy; &amp;scy; &amp;scy;&amp;icy;&amp;ncy;&amp;iecy;&amp;jcy; &amp;ocy;&amp;kcy;&amp;acy;&amp;ncy;&amp;tcy;&amp;ocy;&amp;vcy;&amp;kcy;&amp;ocy;&amp;jcy; PSD &amp;scy;&amp;kcy;&amp;acy;&amp;chcy;&amp;acy;&amp;t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&amp;Vcy;&amp;ocy;&amp;pcy;&amp;rcy;&amp;ocy;&amp;scy;: &amp;Ocy;&amp;rcy;&amp;bcy;&amp;icy;&amp;tcy;&amp;acy;,!&amp;Vcy;&amp;ocy;&amp;pcy;&amp;rcy;&amp;ocy;&amp;scy;&amp;ycy; &amp;icy; &amp;ocy;&amp;tcy;&amp;vcy;&amp;iecy;&amp;tcy;&amp;ycy;! -&amp;ecy;&amp;tcy;&amp;ocy; &amp;chcy;&amp;acy;&amp;scy;&amp;tcy;&amp;ncy;&amp;acy;&amp;yacy; &amp;icy;&amp;lcy;&amp;icy; &amp;ocy;&amp;bcy;&amp;shchcy;&amp;iecy;&amp;scy;&amp;tcy;&amp;vcy;&amp;iecy;&amp;ncy;&amp;ncy;&amp;acy;&amp;yacy; &amp;dcy;&amp;vcy;&amp;iecy;&amp;rcy;&amp;softcy;?&amp;Dcy;&amp;acy;&amp;zhcy;&amp;iecy; &amp;ncy;&amp;iecy; &amp;zcy;&amp;ncy;&amp;acy;&amp;yucy; &amp;vcy; &amp;kcy;&amp;acy;&amp;kcy;&amp;ucy;&amp;yucy; &amp;kcy;&amp;acy;&amp;tcy;&amp;iecy;&amp;gcy;&amp;ocy;&amp;rcy;&amp;icy;&amp;yucy; &amp;pcy;&amp;ocy;&amp;scy;&amp;tcy;&amp;acy;&amp;vcy;&amp;icy;&amp;tcy;&amp;softcy;,&amp;vcy;&amp;scy;&amp;iocy; &amp;pcy;&amp;ocy;&amp;dcy;&amp;khcy;&amp;ocy;&amp;dcy;&amp;icy;&amp;tcy;. &amp;Ocy;&amp;t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429000"/>
            <a:ext cx="6096000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51799" y="980728"/>
            <a:ext cx="195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АКЦИОННОСТЬ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2060848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СКОРОСТЬ НАБОРА ОХВАТА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852936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Радио обладает самой высокой скоростью набора охвата, что делает его практически обязательным инструментов при проведении </a:t>
            </a:r>
            <a:r>
              <a:rPr lang="ru-RU" b="1" dirty="0" err="1" smtClean="0">
                <a:solidFill>
                  <a:srgbClr val="002060"/>
                </a:solidFill>
              </a:rPr>
              <a:t>акционных</a:t>
            </a:r>
            <a:r>
              <a:rPr lang="ru-RU" dirty="0" smtClean="0">
                <a:solidFill>
                  <a:srgbClr val="002060"/>
                </a:solidFill>
              </a:rPr>
              <a:t> кампаний.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0" name="Picture 4" descr="http://cdn.mysitemyway.com/etc-mysitemyway/icons/legacy-previews/icons-256/green-metallic-orbs-icons-transport-travel/039093-green-metallic-orb-icon-transport-travel-car-speed-d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48680"/>
            <a:ext cx="1296144" cy="1296144"/>
          </a:xfrm>
          <a:prstGeom prst="rect">
            <a:avLst/>
          </a:prstGeom>
          <a:noFill/>
        </p:spPr>
      </p:pic>
      <p:pic>
        <p:nvPicPr>
          <p:cNvPr id="14342" name="Picture 6" descr="Sporter.md"/>
          <p:cNvPicPr>
            <a:picLocks noChangeAspect="1" noChangeArrowheads="1"/>
          </p:cNvPicPr>
          <p:nvPr/>
        </p:nvPicPr>
        <p:blipFill>
          <a:blip r:embed="rId4" cstate="print"/>
          <a:srcRect l="6173"/>
          <a:stretch>
            <a:fillRect/>
          </a:stretch>
        </p:blipFill>
        <p:spPr bwMode="auto">
          <a:xfrm>
            <a:off x="971600" y="3914213"/>
            <a:ext cx="6567264" cy="3043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59832" y="980728"/>
            <a:ext cx="24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КРАТКОСРОЧНОСТЬ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048" y="1844824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СРОКИ КАМПАНИИ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492896"/>
            <a:ext cx="40324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текущей неопределенной ситуации </a:t>
            </a:r>
            <a:r>
              <a:rPr lang="ru-RU" dirty="0" err="1" smtClean="0">
                <a:solidFill>
                  <a:srgbClr val="002060"/>
                </a:solidFill>
              </a:rPr>
              <a:t>бОльшая</a:t>
            </a:r>
            <a:r>
              <a:rPr lang="ru-RU" dirty="0" smtClean="0">
                <a:solidFill>
                  <a:srgbClr val="002060"/>
                </a:solidFill>
              </a:rPr>
              <a:t> часть рекламодателей перешла на краткосрочное планирование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короткие </a:t>
            </a:r>
            <a:r>
              <a:rPr lang="ru-RU" dirty="0" err="1" smtClean="0">
                <a:solidFill>
                  <a:srgbClr val="002060"/>
                </a:solidFill>
              </a:rPr>
              <a:t>флайты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размещении.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Эффективный срок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Размещение на радио –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1-2 недели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что полностью отвечает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текущим потребностям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клиентов. 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Используйте этот шанс!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://cdn.mysitemyway.com/etc-mysitemyway/icons/legacy-previews/icons/green-metallic-orbs-icons-business/082472-green-metallic-orb-icon-business-clock6-sc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48680"/>
            <a:ext cx="1368152" cy="1597026"/>
          </a:xfrm>
          <a:prstGeom prst="rect">
            <a:avLst/>
          </a:prstGeom>
          <a:noFill/>
        </p:spPr>
      </p:pic>
      <p:pic>
        <p:nvPicPr>
          <p:cNvPr id="13318" name="Picture 6" descr="Mallorie Colvin's blog Harris County Public Libr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564904"/>
            <a:ext cx="476250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29002" y="980728"/>
            <a:ext cx="202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ea typeface="Verdana" pitchFamily="34" charset="0"/>
                <a:cs typeface="Verdana" pitchFamily="34" charset="0"/>
              </a:rPr>
              <a:t>БЮДЖЕТНОСТЬ</a:t>
            </a:r>
            <a:endParaRPr lang="ru-RU" dirty="0">
              <a:solidFill>
                <a:srgbClr val="002B8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91683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КОЛИЧЕСТВО НОСИТЕЛЕЙ И ВЫХОДОВ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56780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При проведении </a:t>
            </a:r>
            <a:r>
              <a:rPr lang="ru-RU" sz="1600" dirty="0" err="1" smtClean="0">
                <a:solidFill>
                  <a:srgbClr val="002060"/>
                </a:solidFill>
              </a:rPr>
              <a:t>акционных</a:t>
            </a:r>
            <a:r>
              <a:rPr lang="ru-RU" sz="1600" dirty="0" smtClean="0">
                <a:solidFill>
                  <a:srgbClr val="002060"/>
                </a:solidFill>
              </a:rPr>
              <a:t> охватных кампаний наиболее оптимальным будет использование </a:t>
            </a:r>
            <a:r>
              <a:rPr lang="ru-RU" sz="1600" b="1" dirty="0" smtClean="0">
                <a:solidFill>
                  <a:srgbClr val="002060"/>
                </a:solidFill>
              </a:rPr>
              <a:t>трех</a:t>
            </a:r>
            <a:r>
              <a:rPr lang="ru-RU" sz="1600" dirty="0" smtClean="0">
                <a:solidFill>
                  <a:srgbClr val="002060"/>
                </a:solidFill>
              </a:rPr>
              <a:t> радиостанций с </a:t>
            </a:r>
            <a:r>
              <a:rPr lang="ru-RU" sz="1600" b="1" dirty="0" smtClean="0">
                <a:solidFill>
                  <a:srgbClr val="002060"/>
                </a:solidFill>
              </a:rPr>
              <a:t>5-6 выходами </a:t>
            </a:r>
            <a:r>
              <a:rPr lang="ru-RU" sz="1600" dirty="0" smtClean="0">
                <a:solidFill>
                  <a:srgbClr val="002060"/>
                </a:solidFill>
              </a:rPr>
              <a:t>рекламных материалов в день в соответствии с графиком слушания целевой аудитории с равными интервалами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259632" y="3573016"/>
          <a:ext cx="6624736" cy="318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93607" y="3451067"/>
            <a:ext cx="5862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Пример набора охвата аудитории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зависимости от количества радиостанций в кампании 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TextBox 9"/>
          <p:cNvSpPr txBox="1"/>
          <p:nvPr/>
        </p:nvSpPr>
        <p:spPr bwMode="auto">
          <a:xfrm>
            <a:off x="7812360" y="4005064"/>
            <a:ext cx="1084006" cy="290059"/>
          </a:xfrm>
          <a:prstGeom prst="rect">
            <a:avLst/>
          </a:prstGeom>
          <a:solidFill>
            <a:srgbClr val="FFFFFF">
              <a:alpha val="65000"/>
            </a:srgbClr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639" tIns="42452" rIns="81639" bIns="42452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rgbClr val="002B82"/>
                </a:solidFill>
                <a:latin typeface="+mj-lt"/>
              </a:rPr>
              <a:t>4 станции</a:t>
            </a:r>
          </a:p>
        </p:txBody>
      </p:sp>
      <p:sp>
        <p:nvSpPr>
          <p:cNvPr id="12" name="TextBox 8"/>
          <p:cNvSpPr txBox="1"/>
          <p:nvPr/>
        </p:nvSpPr>
        <p:spPr bwMode="auto">
          <a:xfrm>
            <a:off x="7812360" y="4509120"/>
            <a:ext cx="1084006" cy="290060"/>
          </a:xfrm>
          <a:prstGeom prst="rect">
            <a:avLst/>
          </a:prstGeom>
          <a:solidFill>
            <a:srgbClr val="FFFFFF">
              <a:alpha val="65000"/>
            </a:srgbClr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639" tIns="42452" rIns="81639" bIns="42452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449263" rt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1200" dirty="0" smtClean="0">
                <a:solidFill>
                  <a:srgbClr val="002B82"/>
                </a:solidFill>
                <a:latin typeface="+mj-lt"/>
                <a:ea typeface="+mn-ea"/>
                <a:cs typeface="+mn-cs"/>
              </a:rPr>
              <a:t>3 станции</a:t>
            </a:r>
          </a:p>
        </p:txBody>
      </p:sp>
      <p:sp>
        <p:nvSpPr>
          <p:cNvPr id="13" name="TextBox 7"/>
          <p:cNvSpPr txBox="1"/>
          <p:nvPr/>
        </p:nvSpPr>
        <p:spPr bwMode="auto">
          <a:xfrm>
            <a:off x="7812360" y="5013176"/>
            <a:ext cx="1084006" cy="290060"/>
          </a:xfrm>
          <a:prstGeom prst="rect">
            <a:avLst/>
          </a:prstGeom>
          <a:solidFill>
            <a:srgbClr val="FFFFFF">
              <a:alpha val="65000"/>
            </a:srgbClr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639" tIns="42452" rIns="81639" bIns="42452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449263" rt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1200" dirty="0" smtClean="0">
                <a:solidFill>
                  <a:srgbClr val="002B82"/>
                </a:solidFill>
                <a:latin typeface="+mj-lt"/>
                <a:ea typeface="+mn-ea"/>
                <a:cs typeface="+mn-cs"/>
              </a:rPr>
              <a:t>2 станции</a:t>
            </a:r>
          </a:p>
        </p:txBody>
      </p:sp>
      <p:sp>
        <p:nvSpPr>
          <p:cNvPr id="14" name="TextBox 6"/>
          <p:cNvSpPr txBox="1"/>
          <p:nvPr/>
        </p:nvSpPr>
        <p:spPr bwMode="auto">
          <a:xfrm>
            <a:off x="7812360" y="5589240"/>
            <a:ext cx="1084006" cy="290060"/>
          </a:xfrm>
          <a:prstGeom prst="rect">
            <a:avLst/>
          </a:prstGeom>
          <a:solidFill>
            <a:srgbClr val="FFFFFF">
              <a:alpha val="65000"/>
            </a:srgbClr>
          </a:solidFill>
          <a:ln w="12700" cap="flat" cmpd="sng" algn="ctr">
            <a:solidFill>
              <a:srgbClr val="FFFFFF">
                <a:lumMod val="85000"/>
              </a:srgbClr>
            </a:solidFill>
            <a:prstDash val="solid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639" tIns="42452" rIns="81639" bIns="42452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449263" rt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kern="1200" dirty="0" smtClean="0">
                <a:solidFill>
                  <a:srgbClr val="002B82"/>
                </a:solidFill>
                <a:latin typeface="+mj-lt"/>
                <a:ea typeface="+mn-ea"/>
                <a:cs typeface="+mn-cs"/>
              </a:rPr>
              <a:t>1 станция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09406" y="6381328"/>
            <a:ext cx="68550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Источник </a:t>
            </a:r>
            <a:r>
              <a:rPr lang="en-US" sz="1200" dirty="0" err="1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Deltaplan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акционная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кампания одного из </a:t>
            </a:r>
            <a:r>
              <a:rPr lang="ru-RU" sz="1200" dirty="0" err="1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ретейл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брендов в Екатеринбурге)</a:t>
            </a:r>
          </a:p>
        </p:txBody>
      </p:sp>
      <p:pic>
        <p:nvPicPr>
          <p:cNvPr id="12290" name="Picture 2" descr="http://cdn.mysitemyway.com/etc-mysitemyway/icons/legacy-previews/icons/green-metallic-orbs-icons-alphanumeric/071858-green-metallic-orb-icon-alphanumeric-dollar-sig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46" y="620688"/>
            <a:ext cx="125958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94294" y="980728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РЕЗУЛЬТАТЫ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9888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ОЦЕНКА ЭФФЕКТИВНОСТИ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284984"/>
            <a:ext cx="3384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ВЫ ЗАИНТЕРЕСОВАНЫ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 РЕЗУЛЬТАТАХ КАМПАНИИ КЛИЕНТА?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002060"/>
                </a:solidFill>
              </a:rPr>
              <a:t>Call tracking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– система, позволяющая отслеживать количество звонков с каждого из носителей и их последующую конверсию. </a:t>
            </a:r>
          </a:p>
        </p:txBody>
      </p:sp>
      <p:pic>
        <p:nvPicPr>
          <p:cNvPr id="11266" name="Picture 2" descr="http://cdn.mysitemyway.com/etc-mysitemyway/icons/legacy-previews/icons/green-metallic-orbs-icons-arrows/008648-green-metallic-orb-icon-arrows-hand-clear-pointer-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20688"/>
            <a:ext cx="1357144" cy="1584176"/>
          </a:xfrm>
          <a:prstGeom prst="rect">
            <a:avLst/>
          </a:prstGeom>
          <a:noFill/>
        </p:spPr>
      </p:pic>
      <p:pic>
        <p:nvPicPr>
          <p:cNvPr id="11268" name="Picture 4" descr="&amp;Ocy;&amp;tcy;&amp;kcy;&amp;rcy;&amp;ycy;&amp;tcy;&amp;icy;&amp;iecy; &amp;Mcy;&amp;iecy;&amp;dcy;&amp;icy;&amp;acy; &amp;Mcy;&amp;acy;&amp;rcy;&amp;kcy;&amp;iecy;&amp;tcy;&amp;acy; &amp;vcy; &amp;Bcy;&amp;iecy;&amp;rcy;&amp;lcy;&amp;icy;&amp;ncy;&amp;iecy; &quot; BeAI - &amp;Scy;&amp;acy;&amp;mcy;&amp;ocy;&amp;iecy; &amp;icy;&amp;ncy;&amp;tcy;&amp;iecy;&amp;rcy;&amp;iecy;&amp;scy;&amp;ncy;&amp;ocy;&amp;iecy; &amp;rcy;&amp;ucy;&amp;ncy;&amp;iecy;&amp;t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996952"/>
            <a:ext cx="4640254" cy="3108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C_President_Sbor_v4_16x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ediapoondi.com/wp-content/uploads/2012/11/Dumb-Ways-To-Di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8106"/>
            <a:ext cx="7632848" cy="42498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8446" y="980728"/>
            <a:ext cx="342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ГИГИЕНИЧЕСКИЕ ФАКТОРЫ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1772816"/>
            <a:ext cx="6326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ЕСТЬ МНОГО СПОСОБОВ ПОТЕРЯТЬ КЛИЕНТА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ПРОВЕРЬТЕ, ВСЕ ЛИ ВЫ ИСПОЛЬЗУЕТЕ?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980728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DUMP WAYS TO LOSE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354104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«Мы не можем рассматривать вопрос скидок, потому что </a:t>
            </a:r>
            <a:r>
              <a:rPr lang="ru-RU" sz="2400" i="1" dirty="0" err="1" smtClean="0">
                <a:solidFill>
                  <a:schemeClr val="bg1"/>
                </a:solidFill>
              </a:rPr>
              <a:t>прайс</a:t>
            </a:r>
            <a:r>
              <a:rPr lang="ru-RU" sz="2400" i="1" dirty="0" smtClean="0">
                <a:solidFill>
                  <a:schemeClr val="bg1"/>
                </a:solidFill>
              </a:rPr>
              <a:t> подписан главой администрации. </a:t>
            </a:r>
          </a:p>
          <a:p>
            <a:pPr lvl="0"/>
            <a:endParaRPr lang="ru-RU" sz="2400" i="1" dirty="0" smtClean="0">
              <a:solidFill>
                <a:schemeClr val="bg1"/>
              </a:solidFill>
            </a:endParaRPr>
          </a:p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Вас интересует лицо, принимающее решение, - звоните мэру!»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techglen.com/wp-content/uploads/2014/07/techglen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778" y="1988841"/>
            <a:ext cx="275419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chglen.com/wp-content/uploads/2014/07/techglen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420" y="2060848"/>
            <a:ext cx="2703060" cy="38164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980728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DUMP WAYS TO LOSE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2560836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«Мы с вами будем работать только по предоплате. </a:t>
            </a:r>
          </a:p>
          <a:p>
            <a:pPr lvl="0"/>
            <a:endParaRPr lang="ru-RU" sz="2400" i="1" dirty="0" smtClean="0">
              <a:solidFill>
                <a:schemeClr val="bg1"/>
              </a:solidFill>
            </a:endParaRPr>
          </a:p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Как почему? Вдруг вы не заплатите, а у нас юриста нет»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0688"/>
            <a:ext cx="6588224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9872" y="980728"/>
            <a:ext cx="219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РЕТРОСПЕКТИВА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7"/>
            <a:ext cx="9144000" cy="51571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11821" y="6135107"/>
            <a:ext cx="23246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FFFF"/>
                </a:solidFill>
              </a:rPr>
              <a:t>Источник </a:t>
            </a:r>
            <a:r>
              <a:rPr lang="en-US" sz="1000" dirty="0" err="1" smtClean="0">
                <a:solidFill>
                  <a:srgbClr val="FFFFFF"/>
                </a:solidFill>
              </a:rPr>
              <a:t>AdWatch</a:t>
            </a:r>
            <a:r>
              <a:rPr lang="en-US" sz="1000" dirty="0" smtClean="0">
                <a:solidFill>
                  <a:srgbClr val="FFFFFF"/>
                </a:solidFill>
              </a:rPr>
              <a:t> ISOBAR</a:t>
            </a:r>
            <a:endParaRPr lang="ru-RU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echglen.com/wp-content/uploads/2014/07/techglen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663" y="2060848"/>
            <a:ext cx="2674817" cy="38714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980728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DUMP WAYS TO LOSE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2551544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ДВОЙНЫЕ ПРАЙСЫ</a:t>
            </a:r>
          </a:p>
          <a:p>
            <a:pPr lvl="0"/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«Да, для </a:t>
            </a:r>
            <a:r>
              <a:rPr lang="ru-RU" sz="2400" i="1" dirty="0" err="1" smtClean="0">
                <a:solidFill>
                  <a:schemeClr val="bg1"/>
                </a:solidFill>
              </a:rPr>
              <a:t>Ростелекома</a:t>
            </a:r>
            <a:r>
              <a:rPr lang="ru-RU" sz="2400" i="1" dirty="0" smtClean="0">
                <a:solidFill>
                  <a:schemeClr val="bg1"/>
                </a:solidFill>
              </a:rPr>
              <a:t> у нас стоимость стала 15 руб. за секунду, а не 5 рублей. </a:t>
            </a:r>
          </a:p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А вы хотите сказать, у него нет денег?»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echglen-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64536" y="2060847"/>
            <a:ext cx="2641290" cy="38164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980728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DUMP WAYS TO LOSE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2551544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ВЗАИМООТНОШЕНИЯ С РА</a:t>
            </a:r>
          </a:p>
          <a:p>
            <a:pPr lvl="0"/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«Если вы агентство – то мы продадим вам рекламу дороже. И если клиент зайдет через агентство – ему тоже будет дороже»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echglen-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63642" y="2060848"/>
            <a:ext cx="2621816" cy="3744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980728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DUMP WAYS TO LOSE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2235636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ТЕНДЕРНОЕ ЦЕНООБРАЗОВАНИЕ</a:t>
            </a:r>
          </a:p>
          <a:p>
            <a:pPr lvl="0"/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Если на станцию пришел запрос от нескольких агентств, это не означает ажиотажный спрос на ваш инвентарь, скорее всего, идет тендер и если вы повышаете цены, то вас  из этого тендера просто исключат.</a:t>
            </a:r>
          </a:p>
          <a:p>
            <a:pPr lvl="0"/>
            <a:endParaRPr lang="ru-RU" sz="24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echglen-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71200" y="2060848"/>
            <a:ext cx="2602800" cy="37175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980728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DUMP WAYS TO LOSE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551544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ОПЕРАТИВНОСТЬ</a:t>
            </a:r>
          </a:p>
          <a:p>
            <a:pPr lvl="0"/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Если вы не ответили </a:t>
            </a:r>
          </a:p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в течение двух часов – </a:t>
            </a:r>
          </a:p>
          <a:p>
            <a:pPr lvl="0"/>
            <a:r>
              <a:rPr lang="ru-RU" sz="2400" i="1" dirty="0" smtClean="0">
                <a:solidFill>
                  <a:schemeClr val="bg1"/>
                </a:solidFill>
              </a:rPr>
              <a:t>вы потеряли рекламодателя!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11560" y="5949280"/>
            <a:ext cx="8532440" cy="90872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4869160"/>
            <a:ext cx="8532440" cy="8640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789040"/>
            <a:ext cx="8532440" cy="8640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708920"/>
            <a:ext cx="8532440" cy="8640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980728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ВЫВОДЫ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708920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Правильной ценой, соответствующей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ожиданиям клиента и поведению рынка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Адекватной и гибкой коммерческой политикой (оптово-розничный принцип, дисконты, сроки оплаты)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Умением предложить действительно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нужный продукт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Сервисом (превосходить ожидания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во всех точках впечатлений)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772816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СТРАТЕГИЯ НА БЛИЖАЙШЕЕ ВРЕМЯ – </a:t>
            </a:r>
            <a:r>
              <a:rPr lang="ru-RU" sz="2400" b="1" dirty="0" smtClean="0">
                <a:solidFill>
                  <a:schemeClr val="bg1"/>
                </a:solidFill>
              </a:rPr>
              <a:t>СОХРАНИТЬ КЛИЕНТСКУЮ БАЗУ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mdotb83zjf1qij5jao6_2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3588" y="3140968"/>
            <a:ext cx="4490660" cy="2529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908720"/>
            <a:ext cx="67976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СПАСИБО ЗА ВНИМАНИЕ</a:t>
            </a:r>
          </a:p>
          <a:p>
            <a:pPr algn="ctr"/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УСПЕХОВ В РАБОТЕ!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20688"/>
            <a:ext cx="6588224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87824" y="980728"/>
            <a:ext cx="2756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РЕАЛЬНОСТЬ 2014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23528" y="2060848"/>
          <a:ext cx="8352928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60032" y="6453336"/>
            <a:ext cx="3911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FFFF"/>
                </a:solidFill>
              </a:rPr>
              <a:t>Источник - Ассоциация коммуникационных агентств России</a:t>
            </a:r>
            <a:endParaRPr lang="ru-RU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620688"/>
            <a:ext cx="6588224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980728"/>
            <a:ext cx="212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ЯНВАРЬ 2015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395536" y="1988840"/>
            <a:ext cx="8352928" cy="707886"/>
            <a:chOff x="395536" y="1988840"/>
            <a:chExt cx="8352928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395536" y="1988840"/>
              <a:ext cx="21098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-25%</a:t>
              </a:r>
              <a:endPara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483768" y="2060848"/>
              <a:ext cx="62646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ru-RU" sz="1600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СОКРАЩЕНИЕ ОБЪЕМОВ РЕКЛАМЫ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ru-RU" sz="1600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НА ТЕЛЕВИДЕНИИ</a:t>
              </a:r>
              <a:endParaRPr lang="ru-RU" sz="16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95536" y="2721114"/>
            <a:ext cx="8352928" cy="707886"/>
            <a:chOff x="395536" y="2721114"/>
            <a:chExt cx="8352928" cy="707886"/>
          </a:xfrm>
        </p:grpSpPr>
        <p:sp>
          <p:nvSpPr>
            <p:cNvPr id="20" name="TextBox 19"/>
            <p:cNvSpPr txBox="1"/>
            <p:nvPr/>
          </p:nvSpPr>
          <p:spPr>
            <a:xfrm>
              <a:off x="395536" y="2721114"/>
              <a:ext cx="21098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-40%</a:t>
              </a:r>
              <a:endPara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483768" y="2780928"/>
              <a:ext cx="62646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ru-RU" sz="1600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СОКРАЩЕНИЕ ОБЪЕМОВ РЕКЛАМЫ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ru-RU" sz="1600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НА РАДИО</a:t>
              </a:r>
              <a:endParaRPr lang="ru-RU" sz="16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5536" y="3513202"/>
            <a:ext cx="8748464" cy="707886"/>
            <a:chOff x="395536" y="3513202"/>
            <a:chExt cx="8748464" cy="707886"/>
          </a:xfrm>
        </p:grpSpPr>
        <p:sp>
          <p:nvSpPr>
            <p:cNvPr id="22" name="TextBox 21"/>
            <p:cNvSpPr txBox="1"/>
            <p:nvPr/>
          </p:nvSpPr>
          <p:spPr>
            <a:xfrm>
              <a:off x="395536" y="3513202"/>
              <a:ext cx="33505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-35-40%</a:t>
              </a:r>
              <a:endPara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635896" y="3564305"/>
              <a:ext cx="55081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ru-RU" sz="1600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СОКРАЩЕНИЕ ОБЪЕМОВ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ru-RU" sz="1600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РЕКЛАМЫ В ПРЕССЕ</a:t>
              </a:r>
              <a:endParaRPr lang="ru-RU" sz="16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51520" y="4581128"/>
            <a:ext cx="6768752" cy="1304529"/>
            <a:chOff x="783871" y="4509120"/>
            <a:chExt cx="7706996" cy="1304529"/>
          </a:xfrm>
        </p:grpSpPr>
        <p:sp>
          <p:nvSpPr>
            <p:cNvPr id="24" name="TextBox 23"/>
            <p:cNvSpPr txBox="1"/>
            <p:nvPr/>
          </p:nvSpPr>
          <p:spPr>
            <a:xfrm>
              <a:off x="1029840" y="4725144"/>
              <a:ext cx="28385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-50%</a:t>
              </a:r>
              <a:endPara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899466" y="4725144"/>
              <a:ext cx="459140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ru-RU" sz="1600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ПРОГНОЗИРУЕМОЕ СОКРАЩЕНИЕ ОБЪЕМА РЕКЛАМНОГО РЫНКА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ru-RU" sz="1600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В 2015 г.</a:t>
              </a:r>
              <a:endParaRPr lang="ru-RU" sz="16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783871" y="4509120"/>
              <a:ext cx="1080120" cy="864095"/>
              <a:chOff x="711863" y="4437112"/>
              <a:chExt cx="1080120" cy="864095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711863" y="4437112"/>
                <a:ext cx="0" cy="8640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711863" y="4437112"/>
                <a:ext cx="1080120" cy="838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/>
            <p:cNvGrpSpPr/>
            <p:nvPr/>
          </p:nvGrpSpPr>
          <p:grpSpPr>
            <a:xfrm rot="10800000">
              <a:off x="7261028" y="4941168"/>
              <a:ext cx="1080120" cy="872481"/>
              <a:chOff x="6059436" y="5940895"/>
              <a:chExt cx="1080120" cy="872481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6073696" y="5949281"/>
                <a:ext cx="0" cy="8640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6059436" y="5940895"/>
                <a:ext cx="1080120" cy="838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Рисунок 35" descr="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6282" y="4005064"/>
            <a:ext cx="1632182" cy="1224136"/>
          </a:xfrm>
          <a:prstGeom prst="rect">
            <a:avLst/>
          </a:prstGeom>
        </p:spPr>
      </p:pic>
      <p:pic>
        <p:nvPicPr>
          <p:cNvPr id="40" name="Рисунок 39" descr="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620688"/>
            <a:ext cx="1979712" cy="988628"/>
          </a:xfrm>
          <a:prstGeom prst="rect">
            <a:avLst/>
          </a:prstGeom>
        </p:spPr>
      </p:pic>
      <p:pic>
        <p:nvPicPr>
          <p:cNvPr id="8194" name="Picture 2" descr="Our Greatest Challenge - Asserting the Power of Non Compliance Farm Wa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060848"/>
            <a:ext cx="1892210" cy="1224136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5165432" y="6351131"/>
            <a:ext cx="35830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FFFF"/>
                </a:solidFill>
              </a:rPr>
              <a:t>Источники: </a:t>
            </a:r>
            <a:r>
              <a:rPr lang="en-US" sz="1000" dirty="0" smtClean="0">
                <a:solidFill>
                  <a:srgbClr val="FFFFFF"/>
                </a:solidFill>
              </a:rPr>
              <a:t>Vi, </a:t>
            </a:r>
            <a:r>
              <a:rPr lang="ru-RU" sz="1000" dirty="0" smtClean="0">
                <a:solidFill>
                  <a:srgbClr val="FFFFFF"/>
                </a:solidFill>
              </a:rPr>
              <a:t>Газпром </a:t>
            </a:r>
            <a:r>
              <a:rPr lang="ru-RU" sz="1000" dirty="0" err="1" smtClean="0">
                <a:solidFill>
                  <a:srgbClr val="FFFFFF"/>
                </a:solidFill>
              </a:rPr>
              <a:t>Медиа</a:t>
            </a:r>
            <a:r>
              <a:rPr lang="ru-RU" sz="1000" dirty="0" smtClean="0">
                <a:solidFill>
                  <a:srgbClr val="FFFFFF"/>
                </a:solidFill>
              </a:rPr>
              <a:t>, ВКПМ, </a:t>
            </a:r>
            <a:r>
              <a:rPr lang="ru-RU" sz="1000" dirty="0" err="1" smtClean="0">
                <a:solidFill>
                  <a:srgbClr val="FFFFFF"/>
                </a:solidFill>
              </a:rPr>
              <a:t>Минкомсвязи</a:t>
            </a:r>
            <a:endParaRPr lang="ru-RU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88640"/>
            <a:ext cx="6588224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2049032" cy="5556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35896" y="548680"/>
            <a:ext cx="210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ПО СИНУСОИДЕ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6525344"/>
            <a:ext cx="3911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FFFFFF"/>
                </a:solidFill>
              </a:rPr>
              <a:t>Источник - Ассоциация коммуникационных агентств России</a:t>
            </a:r>
            <a:endParaRPr lang="ru-RU" sz="1000" dirty="0">
              <a:solidFill>
                <a:srgbClr val="FFFFFF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2" y="1340768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588224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980728"/>
            <a:ext cx="392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ИНСТРУКЦИЯ ПО ВЫЖИВАНИЮ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pic>
        <p:nvPicPr>
          <p:cNvPr id="19458" name="Picture 2" descr="DataLife Engine &amp;Vcy;&amp;iecy;&amp;rcy;&amp;scy;&amp;icy;&amp;yacy; &amp;dcy;&amp;lcy;&amp;yacy; &amp;pcy;&amp;iecy;&amp;chcy;&amp;acy;&amp;tcy;&amp;icy; &amp;Zcy;&amp;ocy;&amp;mcy;&amp;bcy;&amp;icy; &amp;pcy;&amp;ocy;&amp;dcy;&amp;bcy;&amp;ocy;&amp;rcy;&amp;kcy;&amp;acy;"/>
          <p:cNvPicPr>
            <a:picLocks noChangeAspect="1" noChangeArrowheads="1"/>
          </p:cNvPicPr>
          <p:nvPr/>
        </p:nvPicPr>
        <p:blipFill>
          <a:blip r:embed="rId3" cstate="print"/>
          <a:srcRect t="3296" b="18423"/>
          <a:stretch>
            <a:fillRect/>
          </a:stretch>
        </p:blipFill>
        <p:spPr bwMode="auto">
          <a:xfrm>
            <a:off x="179512" y="1772816"/>
            <a:ext cx="8782050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647" y="980728"/>
            <a:ext cx="15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СТРАТЕГИЯ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94758" y="1918573"/>
            <a:ext cx="400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FF"/>
                </a:solidFill>
              </a:rPr>
              <a:t>ДВА СЦЕНАРИЯ</a:t>
            </a:r>
            <a:endParaRPr lang="ru-RU" sz="3600" b="1" dirty="0">
              <a:solidFill>
                <a:srgbClr val="FFFFFF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716016" y="2780928"/>
            <a:ext cx="4427984" cy="3312428"/>
            <a:chOff x="4716016" y="2780928"/>
            <a:chExt cx="4427984" cy="331242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716016" y="2780928"/>
              <a:ext cx="4427984" cy="64807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967536" y="2852936"/>
              <a:ext cx="4176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ru-RU" sz="2400" dirty="0" smtClean="0">
                  <a:solidFill>
                    <a:srgbClr val="002060"/>
                  </a:solidFill>
                  <a:ea typeface="Verdana" pitchFamily="34" charset="0"/>
                  <a:cs typeface="Verdana" pitchFamily="34" charset="0"/>
                </a:rPr>
                <a:t>ДЕРЖАТЬСЯ ЗА КЛИЕНТА</a:t>
              </a:r>
              <a:endParaRPr lang="ru-RU" sz="24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8440" name="Picture 8" descr="http://cdn.mysitemyway.com/etc-mysitemyway/icons/legacy-previews/icons-256/glossy-silver-icons-sports-hobbies/044626-glossy-silver-icon-sports-hobbies-fishing-hook-sc4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132780">
              <a:off x="5518036" y="3654956"/>
              <a:ext cx="2438400" cy="2438400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0" y="2780928"/>
            <a:ext cx="4427984" cy="3528392"/>
            <a:chOff x="0" y="2780928"/>
            <a:chExt cx="4427984" cy="352839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2780928"/>
              <a:ext cx="4427984" cy="64807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3528" y="2852936"/>
              <a:ext cx="37444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</a:tabLst>
              </a:pPr>
              <a:r>
                <a:rPr lang="ru-RU" sz="2400" dirty="0" smtClean="0">
                  <a:solidFill>
                    <a:srgbClr val="002060"/>
                  </a:solidFill>
                  <a:ea typeface="Verdana" pitchFamily="34" charset="0"/>
                  <a:cs typeface="Verdana" pitchFamily="34" charset="0"/>
                </a:rPr>
                <a:t>ДЕРЖАТЬСЯ ЗА ЦЕНЫ</a:t>
              </a:r>
              <a:endParaRPr lang="ru-RU" sz="24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8436" name="Picture 4" descr="http://cdn.mysitemyway.com/etc-mysitemyway/icons/legacy-previews/icons-256/glossy-silver-icons-animals/012742-glossy-silver-icon-animals-animal-fish7-sc37.png"/>
            <p:cNvPicPr>
              <a:picLocks noChangeAspect="1" noChangeArrowheads="1"/>
            </p:cNvPicPr>
            <p:nvPr/>
          </p:nvPicPr>
          <p:blipFill>
            <a:blip r:embed="rId4" cstate="print"/>
            <a:srcRect l="8859" t="14765" r="2548" b="17314"/>
            <a:stretch>
              <a:fillRect/>
            </a:stretch>
          </p:blipFill>
          <p:spPr bwMode="auto">
            <a:xfrm>
              <a:off x="1575644" y="3501008"/>
              <a:ext cx="1914642" cy="1467893"/>
            </a:xfrm>
            <a:prstGeom prst="rect">
              <a:avLst/>
            </a:prstGeom>
            <a:noFill/>
          </p:spPr>
        </p:pic>
        <p:pic>
          <p:nvPicPr>
            <p:cNvPr id="18438" name="Picture 6" descr="http://cdn.mysitemyway.com/etc-mysitemyway/icons/legacy-previews/icons-256/glossy-silver-icons-animals/012742-glossy-silver-icon-animals-animal-fish7-sc3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4365104"/>
              <a:ext cx="1944216" cy="1944216"/>
            </a:xfrm>
            <a:prstGeom prst="rect">
              <a:avLst/>
            </a:prstGeom>
            <a:noFill/>
          </p:spPr>
        </p:pic>
        <p:pic>
          <p:nvPicPr>
            <p:cNvPr id="22" name="Picture 6" descr="http://cdn.mysitemyway.com/etc-mysitemyway/icons/legacy-previews/icons-256/glossy-silver-icons-animals/012742-glossy-silver-icon-animals-animal-fish7-sc3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5120" y="4149080"/>
              <a:ext cx="1944216" cy="19442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6156176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980728"/>
            <a:ext cx="316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B82"/>
                </a:solidFill>
                <a:latin typeface="+mj-lt"/>
                <a:ea typeface="Verdana" pitchFamily="34" charset="0"/>
                <a:cs typeface="Verdana" pitchFamily="34" charset="0"/>
              </a:rPr>
              <a:t>СТРАТЕГИИ ВЫЖИВАНИЯ</a:t>
            </a:r>
            <a:endParaRPr lang="ru-RU" dirty="0">
              <a:solidFill>
                <a:srgbClr val="002B8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2049032" cy="5556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94758" y="1918573"/>
            <a:ext cx="3921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FF"/>
                </a:solidFill>
              </a:rPr>
              <a:t>ДВА ВАРИАНТА</a:t>
            </a:r>
            <a:endParaRPr lang="ru-RU" sz="3600" b="1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3645024"/>
            <a:ext cx="4427984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717032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4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ПОТЕРЯТЬ В ДОХОДЕ</a:t>
            </a:r>
            <a:endParaRPr lang="ru-RU" sz="24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6016" y="2708920"/>
            <a:ext cx="4427984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23520" y="2780928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4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ДЕРЖАТЬСЯ ЗА КЛИЕНТА</a:t>
            </a:r>
            <a:endParaRPr lang="ru-RU" sz="24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645024"/>
            <a:ext cx="4427984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17032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4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ПОТЕРЯТЬ КЛИЕНТА</a:t>
            </a:r>
            <a:endParaRPr lang="ru-RU" sz="24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2708920"/>
            <a:ext cx="4427984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88032" y="2780928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40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ДЕРЖАТЬСЯ ЗА ЦЕНЫ</a:t>
            </a:r>
            <a:endParaRPr lang="ru-RU" sz="240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2" name="Picture 4" descr="http://www.sew-bad-waldsee.de/tl_files/pageimages/pageimage-wasserkreis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6750"/>
            <a:ext cx="9144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Eurostile ExtendedTwo"/>
        <a:ea typeface=""/>
        <a:cs typeface=""/>
      </a:majorFont>
      <a:minorFont>
        <a:latin typeface="Eurostile ExtendedTw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838</Words>
  <Application>Microsoft Office PowerPoint</Application>
  <PresentationFormat>Экран (4:3)</PresentationFormat>
  <Paragraphs>218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lyudmila.chernykh</dc:creator>
  <cp:lastModifiedBy>lyudmila.chernykh</cp:lastModifiedBy>
  <cp:revision>124</cp:revision>
  <dcterms:created xsi:type="dcterms:W3CDTF">2015-02-19T10:39:36Z</dcterms:created>
  <dcterms:modified xsi:type="dcterms:W3CDTF">2015-02-27T11:54:29Z</dcterms:modified>
</cp:coreProperties>
</file>